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5" r:id="rId4"/>
    <p:sldId id="258" r:id="rId5"/>
    <p:sldId id="264" r:id="rId6"/>
    <p:sldId id="279" r:id="rId7"/>
    <p:sldId id="259" r:id="rId8"/>
    <p:sldId id="297" r:id="rId9"/>
    <p:sldId id="267" r:id="rId10"/>
    <p:sldId id="260" r:id="rId11"/>
    <p:sldId id="298" r:id="rId12"/>
    <p:sldId id="268" r:id="rId13"/>
    <p:sldId id="271" r:id="rId14"/>
    <p:sldId id="272" r:id="rId15"/>
    <p:sldId id="269" r:id="rId16"/>
    <p:sldId id="273" r:id="rId17"/>
    <p:sldId id="270" r:id="rId18"/>
    <p:sldId id="274" r:id="rId19"/>
    <p:sldId id="261" r:id="rId20"/>
    <p:sldId id="275" r:id="rId21"/>
    <p:sldId id="276" r:id="rId22"/>
    <p:sldId id="278" r:id="rId23"/>
    <p:sldId id="277" r:id="rId24"/>
    <p:sldId id="262" r:id="rId25"/>
    <p:sldId id="280" r:id="rId26"/>
    <p:sldId id="286" r:id="rId27"/>
    <p:sldId id="281" r:id="rId28"/>
    <p:sldId id="282" r:id="rId29"/>
    <p:sldId id="283" r:id="rId30"/>
    <p:sldId id="284" r:id="rId31"/>
    <p:sldId id="263" r:id="rId32"/>
    <p:sldId id="296" r:id="rId33"/>
    <p:sldId id="287" r:id="rId34"/>
    <p:sldId id="288" r:id="rId35"/>
    <p:sldId id="290" r:id="rId36"/>
    <p:sldId id="295" r:id="rId37"/>
    <p:sldId id="300" r:id="rId38"/>
    <p:sldId id="299" r:id="rId39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8848" autoAdjust="0"/>
  </p:normalViewPr>
  <p:slideViewPr>
    <p:cSldViewPr>
      <p:cViewPr>
        <p:scale>
          <a:sx n="100" d="100"/>
          <a:sy n="100" d="100"/>
        </p:scale>
        <p:origin x="-28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4BAF1-3AE9-47F8-BCAA-35045B1CED2E}" type="datetimeFigureOut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7E482-14B5-4669-A5FB-7929F69911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0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E482-14B5-4669-A5FB-7929F699119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7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E482-14B5-4669-A5FB-7929F699119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69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probability decreases as each of these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 increase, but more interestingly the ordering of the algorithms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stays the same (first COV, then POP, TF and WTF).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r is less than about 15,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ordering (best to worst) is TF, COV, POP and finally WTF. However,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r increases WTF becomes the best.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E482-14B5-4669-A5FB-7929F699119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41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B8C4-4CD5-4763-ABED-593E0291DBE8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7524-71B4-45C6-9C52-C654D57DCD8A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D988-FAB4-466F-B40F-1104FE984988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8A76-05D5-436C-9418-6B797F34FB03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83F0-8687-43BD-A1B3-435F2694BC83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E53C-11EC-414C-A13E-CFACA8766F13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22F8-0617-4E31-9395-F9FB0CE81A76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FBDC-6BE1-4DF4-B295-91D59E0CDA0B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D96A-37E7-4CD6-826E-A22FA3512E75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37B5-7B99-4AB6-B85B-CDF826C3902D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2C-22A6-4EA9-84B7-88A90E369F0D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605093-BBCA-4FD5-8D5C-F4633DA0975C}" type="datetime1">
              <a:rPr lang="zh-TW" altLang="en-US" smtClean="0"/>
              <a:t>2011/6/20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 the selection of tags for tag clouds </a:t>
            </a:r>
            <a:r>
              <a:rPr lang="en-US" altLang="zh-TW" sz="2800" b="1" dirty="0" smtClean="0"/>
              <a:t>(WSDM11)</a:t>
            </a:r>
            <a:endParaRPr lang="zh-TW" altLang="en-US" sz="2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Advisor: Dr. </a:t>
            </a:r>
            <a:r>
              <a:rPr lang="en-US" altLang="zh-TW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Koh</a:t>
            </a:r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altLang="zh-TW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Jia</a:t>
            </a:r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-Ling</a:t>
            </a:r>
          </a:p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Speaker: Chiang, </a:t>
            </a:r>
            <a:r>
              <a:rPr lang="en-US" altLang="zh-TW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US" altLang="zh-TW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uang</a:t>
            </a:r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-ting</a:t>
            </a:r>
            <a:endParaRPr lang="zh-TW" altLang="en-US" b="1" dirty="0">
              <a:latin typeface="Tahoma" pitchFamily="34" charset="0"/>
              <a:cs typeface="Tahoma" pitchFamily="34" charset="0"/>
            </a:endParaRPr>
          </a:p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Date:2011/06/20</a:t>
            </a:r>
            <a:endParaRPr lang="zh-TW" alt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rickrick.rick.googlepages.com/Tag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35" y="4144863"/>
            <a:ext cx="3886200" cy="25241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7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zh-TW" altLang="en-US" b="1" dirty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Goal : </a:t>
                </a:r>
              </a:p>
              <a:p>
                <a:pPr lvl="1"/>
                <a:r>
                  <a:rPr lang="en-US" altLang="zh-TW" dirty="0" smtClean="0"/>
                  <a:t>Present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metrics</a:t>
                </a:r>
                <a:r>
                  <a:rPr lang="en-US" altLang="zh-TW" dirty="0"/>
                  <a:t> that capture the structural properties of a tag cloud</a:t>
                </a:r>
                <a:r>
                  <a:rPr lang="en-US" altLang="zh-TW" dirty="0" smtClean="0"/>
                  <a:t>.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dirty="0"/>
                  <a:t>For a set of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C:</a:t>
                </a:r>
              </a:p>
              <a:p>
                <a:pPr lvl="1"/>
                <a:r>
                  <a:rPr lang="en-US" altLang="zh-TW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dirty="0" smtClean="0"/>
                  <a:t>| : </a:t>
                </a:r>
                <a:r>
                  <a:rPr lang="en-US" altLang="zh-TW" dirty="0"/>
                  <a:t>the number of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lvl="1"/>
                <a:r>
                  <a:rPr lang="en-US" altLang="zh-TW" i="1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i="1" dirty="0" smtClean="0"/>
                  <a:t>|</a:t>
                </a:r>
                <a:r>
                  <a:rPr lang="en-US" altLang="zh-TW" sz="1400" i="1" dirty="0" err="1" smtClean="0"/>
                  <a:t>s,q</a:t>
                </a:r>
                <a:r>
                  <a:rPr lang="en-US" altLang="zh-TW" sz="400" i="1" dirty="0" smtClean="0"/>
                  <a:t> </a:t>
                </a:r>
                <a:r>
                  <a:rPr lang="en-US" altLang="zh-TW" i="1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𝐶𝑝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TW" dirty="0" smtClean="0"/>
                  <a:t>: </a:t>
                </a:r>
                <a:r>
                  <a:rPr lang="en-US" altLang="zh-TW" dirty="0"/>
                  <a:t>the </a:t>
                </a:r>
                <a:r>
                  <a:rPr lang="en-US" altLang="zh-TW" i="1" dirty="0"/>
                  <a:t>scored size </a:t>
                </a:r>
                <a:r>
                  <a:rPr lang="en-US" altLang="zh-TW" dirty="0"/>
                  <a:t>of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/>
                  <a:t>under query </a:t>
                </a:r>
                <a:r>
                  <a:rPr lang="en-US" altLang="zh-TW" dirty="0"/>
                  <a:t>q.</a:t>
                </a:r>
              </a:p>
              <a:p>
                <a:pPr lvl="2"/>
                <a:r>
                  <a:rPr lang="en-US" altLang="zh-TW" dirty="0"/>
                  <a:t>The higher the score of an element is, the more it </a:t>
                </a:r>
                <a:r>
                  <a:rPr lang="en-US" altLang="zh-TW" dirty="0" smtClean="0"/>
                  <a:t>contributes to </a:t>
                </a:r>
                <a:r>
                  <a:rPr lang="en-US" altLang="zh-TW" dirty="0"/>
                  <a:t>the sum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i="1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i="1" dirty="0" smtClean="0"/>
                  <a:t>|</a:t>
                </a:r>
                <a:r>
                  <a:rPr lang="en-US" altLang="zh-TW" sz="1200" i="1" dirty="0" smtClean="0"/>
                  <a:t>1-s,q</a:t>
                </a:r>
                <a:r>
                  <a:rPr lang="en-US" altLang="zh-TW" sz="300" i="1" dirty="0" smtClean="0"/>
                  <a:t> </a:t>
                </a:r>
                <a:r>
                  <a:rPr lang="en-US" altLang="zh-TW" i="1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𝐶𝑝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{1−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r>
                  <a:rPr lang="en-US" altLang="zh-TW" dirty="0" smtClean="0"/>
                  <a:t>: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(1-s</a:t>
                </a:r>
                <a:r>
                  <a:rPr lang="en-US" altLang="zh-TW" dirty="0"/>
                  <a:t>)-</a:t>
                </a:r>
                <a:r>
                  <a:rPr lang="en-US" altLang="zh-TW" i="1" dirty="0"/>
                  <a:t>scored size </a:t>
                </a:r>
                <a:r>
                  <a:rPr lang="en-US" altLang="zh-TW" dirty="0" smtClean="0"/>
                  <a:t>of the </a:t>
                </a:r>
                <a:r>
                  <a:rPr lang="en-US" altLang="zh-TW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/>
                  <a:t> under </a:t>
                </a:r>
                <a:r>
                  <a:rPr lang="en-US" altLang="zh-TW" dirty="0"/>
                  <a:t>query </a:t>
                </a:r>
                <a:r>
                  <a:rPr lang="en-US" altLang="zh-TW" dirty="0" smtClean="0"/>
                  <a:t>q.</a:t>
                </a:r>
              </a:p>
              <a:p>
                <a:pPr lvl="2"/>
                <a:r>
                  <a:rPr lang="en-US" altLang="zh-TW" dirty="0"/>
                  <a:t>The higher the score of an element is, the less it contributes to the sum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lvl="1"/>
                <a:r>
                  <a:rPr lang="en-US" altLang="zh-TW" i="1" dirty="0" smtClean="0"/>
                  <a:t>S</a:t>
                </a:r>
                <a:r>
                  <a:rPr lang="en-US" altLang="zh-TW" dirty="0" smtClean="0"/>
                  <a:t>: a subset(tag cloud)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/>
                  <a:t> .</a:t>
                </a:r>
              </a:p>
              <a:p>
                <a:pPr lvl="1"/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10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4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22875"/>
              </p:ext>
            </p:extLst>
          </p:nvPr>
        </p:nvGraphicFramePr>
        <p:xfrm>
          <a:off x="539552" y="764704"/>
          <a:ext cx="4920207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0069"/>
                <a:gridCol w="1640069"/>
                <a:gridCol w="1640069"/>
              </a:tblGrid>
              <a:tr h="330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26436" y="2492896"/>
                <a:ext cx="4628360" cy="23939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C: Object 1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Object 2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Object 3</a:t>
                </a:r>
                <a:endParaRPr lang="zh-TW" alt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T: A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B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C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D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TW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/>
                  <a:t>q</a:t>
                </a:r>
                <a:r>
                  <a:rPr lang="en-US" altLang="zh-TW" dirty="0" smtClean="0"/>
                  <a:t> : A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i="1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Object 1</a:t>
                </a:r>
                <a:r>
                  <a:rPr lang="zh-TW" altLang="en-US" dirty="0"/>
                  <a:t>、</a:t>
                </a:r>
                <a:r>
                  <a:rPr lang="en-US" altLang="zh-TW" dirty="0" smtClean="0"/>
                  <a:t>Object 2</a:t>
                </a:r>
                <a:r>
                  <a:rPr lang="zh-TW" altLang="en-US" dirty="0" smtClean="0"/>
                  <a:t>、</a:t>
                </a:r>
                <a:r>
                  <a:rPr lang="en-US" altLang="zh-TW" dirty="0"/>
                  <a:t> Object </a:t>
                </a:r>
                <a:r>
                  <a:rPr lang="en-US" altLang="zh-TW" dirty="0" smtClean="0"/>
                  <a:t>3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i="1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en-US" altLang="zh-TW" dirty="0"/>
                  <a:t> A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B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C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D</a:t>
                </a:r>
                <a:endParaRPr lang="en-US" altLang="zh-TW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Object 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Object </a:t>
                </a:r>
                <a:r>
                  <a:rPr lang="en-US" altLang="zh-TW" dirty="0" smtClean="0"/>
                  <a:t>2</a:t>
                </a:r>
                <a:endParaRPr lang="zh-TW" altLang="en-US" dirty="0"/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𝐷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: Object 2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Object 3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36" y="2492896"/>
                <a:ext cx="4628360" cy="2393989"/>
              </a:xfrm>
              <a:prstGeom prst="rect">
                <a:avLst/>
              </a:prstGeom>
              <a:blipFill rotWithShape="1">
                <a:blip r:embed="rId2"/>
                <a:stretch>
                  <a:fillRect l="-655" t="-756" b="-1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580112" y="2769828"/>
                <a:ext cx="3312368" cy="15520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dirty="0"/>
                  <a:t>| : 3</a:t>
                </a:r>
                <a:endParaRPr lang="en-US" altLang="zh-TW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i="1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i="1" dirty="0"/>
                  <a:t>|</a:t>
                </a:r>
                <a:r>
                  <a:rPr lang="en-US" altLang="zh-TW" sz="1100" i="1" dirty="0" err="1"/>
                  <a:t>s,q</a:t>
                </a:r>
                <a:r>
                  <a:rPr lang="en-US" altLang="zh-TW" sz="200" i="1" dirty="0"/>
                  <a:t> </a:t>
                </a:r>
                <a:r>
                  <a:rPr lang="en-US" altLang="zh-TW" i="1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𝐶𝑞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TW" dirty="0"/>
                  <a:t>:</a:t>
                </a:r>
                <a:endParaRPr lang="en-US" altLang="zh-TW" dirty="0" smtClean="0"/>
              </a:p>
              <a:p>
                <a:r>
                  <a:rPr lang="en-US" altLang="zh-TW" dirty="0" smtClean="0"/>
                  <a:t>     =0.5+0.3+0.3 =1.1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i="1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i="1" dirty="0"/>
                  <a:t>|</a:t>
                </a:r>
                <a:r>
                  <a:rPr lang="en-US" altLang="zh-TW" sz="1050" i="1" dirty="0"/>
                  <a:t>1-s,q</a:t>
                </a:r>
                <a:r>
                  <a:rPr lang="en-US" altLang="zh-TW" sz="100" i="1" dirty="0"/>
                  <a:t> </a:t>
                </a:r>
                <a:r>
                  <a:rPr lang="en-US" altLang="zh-TW" i="1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𝐶𝑝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{1−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r>
                  <a:rPr lang="en-US" altLang="zh-TW" dirty="0"/>
                  <a:t>:</a:t>
                </a:r>
                <a:endParaRPr lang="en-US" altLang="zh-TW" dirty="0" smtClean="0"/>
              </a:p>
              <a:p>
                <a:r>
                  <a:rPr lang="en-US" altLang="zh-TW" dirty="0" smtClean="0"/>
                  <a:t>     =0.5+0.7+0.7 =1.9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69828"/>
                <a:ext cx="3312368" cy="1552092"/>
              </a:xfrm>
              <a:prstGeom prst="rect">
                <a:avLst/>
              </a:prstGeom>
              <a:blipFill rotWithShape="1">
                <a:blip r:embed="rId3"/>
                <a:stretch>
                  <a:fillRect l="-730" t="-8494" b="-231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106689"/>
                  </p:ext>
                </p:extLst>
              </p:nvPr>
            </p:nvGraphicFramePr>
            <p:xfrm>
              <a:off x="415985" y="5157192"/>
              <a:ext cx="249983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623"/>
                    <a:gridCol w="792088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1" dirty="0" smtClean="0"/>
                            <a:t>1-</a:t>
                          </a:r>
                          <a:r>
                            <a:rPr lang="en-US" altLang="zh-TW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106689"/>
                  </p:ext>
                </p:extLst>
              </p:nvPr>
            </p:nvGraphicFramePr>
            <p:xfrm>
              <a:off x="415985" y="5157192"/>
              <a:ext cx="249983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623"/>
                    <a:gridCol w="792088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79231" t="-8197" r="-13692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1638" t="-8197" r="-565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42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Extent of S : </a:t>
                </a:r>
              </a:p>
              <a:p>
                <a:pPr lvl="1"/>
                <a:r>
                  <a:rPr lang="en-US" altLang="zh-TW" dirty="0" smtClean="0"/>
                  <a:t>the large the extent of S is , the more topic S potentially covers.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𝑒𝑥𝑡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=|</m:t>
                    </m:r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</a:rPr>
                      <m:t>|</m:t>
                    </m:r>
                  </m:oMath>
                </a14:m>
                <a:endParaRPr lang="en-US" altLang="zh-TW" i="1" dirty="0" smtClean="0"/>
              </a:p>
              <a:p>
                <a:pPr marL="274320" lvl="1" indent="0">
                  <a:buNone/>
                </a:pPr>
                <a:endParaRPr lang="en-US" altLang="zh-TW" dirty="0" smtClean="0"/>
              </a:p>
              <a:p>
                <a:r>
                  <a:rPr lang="en-US" altLang="zh-TW" dirty="0"/>
                  <a:t>Coverage of </a:t>
                </a:r>
                <a:r>
                  <a:rPr lang="en-US" altLang="zh-TW" dirty="0" smtClean="0"/>
                  <a:t>S :</a:t>
                </a:r>
              </a:p>
              <a:p>
                <a:pPr lvl="1"/>
                <a:r>
                  <a:rPr lang="en-US" altLang="zh-TW" dirty="0" smtClean="0"/>
                  <a:t>Coverage gives </a:t>
                </a:r>
                <a:r>
                  <a:rPr lang="en-US" altLang="zh-TW" dirty="0"/>
                  <a:t>us the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/>
                  <a:t> covered </a:t>
                </a:r>
                <a:r>
                  <a:rPr lang="en-US" altLang="zh-TW" dirty="0"/>
                  <a:t>by S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i="1" dirty="0" err="1" smtClean="0"/>
                  <a:t>cov</a:t>
                </a:r>
                <a:r>
                  <a:rPr lang="en-US" altLang="zh-TW" i="1" dirty="0" smtClean="0"/>
                  <a:t>(S)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nary>
                              <m:naryPr>
                                <m:chr m:val="⋃"/>
                                <m:supHide m:val="on"/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𝐴𝑞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|</m:t>
                                </m:r>
                              </m:e>
                            </m:nary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𝐶𝑞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i="1" dirty="0" smtClean="0"/>
                  <a:t> , </a:t>
                </a:r>
                <a:r>
                  <a:rPr lang="en-US" altLang="zh-TW" i="1" dirty="0"/>
                  <a:t>[0 , 1</a:t>
                </a:r>
                <a:r>
                  <a:rPr lang="en-US" altLang="zh-TW" i="1" dirty="0" smtClean="0"/>
                  <a:t>]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131840" y="2577527"/>
                <a:ext cx="5112568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Assume S=(C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D)</a:t>
                </a:r>
              </a:p>
              <a:p>
                <a:pPr marL="2857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𝑒𝑥𝑡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=|</m:t>
                    </m:r>
                    <m:r>
                      <a:rPr lang="en-US" altLang="zh-TW" i="1">
                        <a:latin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TW" i="1" dirty="0" smtClean="0"/>
                  <a:t> = 2</a:t>
                </a:r>
                <a:endParaRPr lang="en-US" altLang="zh-TW" i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577527"/>
                <a:ext cx="511256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94" t="-2727" b="-1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131840" y="4869160"/>
                <a:ext cx="5112568" cy="107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i="1" dirty="0" smtClean="0"/>
                  <a:t>If(t=C)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𝐶𝑞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= 0.5+0.3 / 1.1 = 72%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i="1" dirty="0" smtClean="0"/>
                  <a:t>If(t=D) </a:t>
                </a:r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𝐶𝑞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 0.3+0.3 / 1.1 = 54%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869160"/>
                <a:ext cx="5112568" cy="1073114"/>
              </a:xfrm>
              <a:prstGeom prst="rect">
                <a:avLst/>
              </a:prstGeom>
              <a:blipFill rotWithShape="1">
                <a:blip r:embed="rId5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4659993"/>
                  </p:ext>
                </p:extLst>
              </p:nvPr>
            </p:nvGraphicFramePr>
            <p:xfrm>
              <a:off x="251520" y="4869160"/>
              <a:ext cx="249983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623"/>
                    <a:gridCol w="792088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1" dirty="0" smtClean="0"/>
                            <a:t>1-</a:t>
                          </a:r>
                          <a:r>
                            <a:rPr lang="en-US" altLang="zh-TW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4659993"/>
                  </p:ext>
                </p:extLst>
              </p:nvPr>
            </p:nvGraphicFramePr>
            <p:xfrm>
              <a:off x="251520" y="4869160"/>
              <a:ext cx="249983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623"/>
                    <a:gridCol w="792088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79231" t="-8197" r="-13692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1638" t="-8197" r="-565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05723"/>
              </p:ext>
            </p:extLst>
          </p:nvPr>
        </p:nvGraphicFramePr>
        <p:xfrm>
          <a:off x="3228020" y="476672"/>
          <a:ext cx="4920207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0069"/>
                <a:gridCol w="1640069"/>
                <a:gridCol w="1640069"/>
              </a:tblGrid>
              <a:tr h="330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7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</p:spPr>
        <p:txBody>
          <a:bodyPr/>
          <a:lstStyle/>
          <a:p>
            <a:r>
              <a:rPr lang="en-US" altLang="zh-TW" dirty="0" smtClean="0"/>
              <a:t>Overlap of S :</a:t>
            </a:r>
          </a:p>
          <a:p>
            <a:pPr lvl="1"/>
            <a:r>
              <a:rPr lang="en-US" altLang="zh-TW" dirty="0"/>
              <a:t>The overlap metric captures the extent of such </a:t>
            </a:r>
            <a:r>
              <a:rPr lang="en-US" altLang="zh-TW" dirty="0" smtClean="0"/>
              <a:t>redundancy .</a:t>
            </a:r>
            <a:endParaRPr lang="en-US" altLang="zh-TW" dirty="0"/>
          </a:p>
          <a:p>
            <a:pPr lvl="1"/>
            <a:r>
              <a:rPr lang="en-US" altLang="zh-TW" dirty="0" smtClean="0"/>
              <a:t>1                                                   </a:t>
            </a:r>
          </a:p>
          <a:p>
            <a:pPr marL="27432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               </a:t>
            </a:r>
            <a:r>
              <a:rPr lang="en-US" altLang="zh-TW" i="1" dirty="0" smtClean="0"/>
              <a:t>, </a:t>
            </a:r>
            <a:r>
              <a:rPr lang="en-US" altLang="zh-TW" i="1" dirty="0"/>
              <a:t>[0 , 1</a:t>
            </a:r>
            <a:r>
              <a:rPr lang="en-US" altLang="zh-TW" i="1" dirty="0" smtClean="0"/>
              <a:t>]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274320" lvl="1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8" y="2420888"/>
            <a:ext cx="3731518" cy="78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07908" y="3645024"/>
                <a:ext cx="6732444" cy="8004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S = (C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D)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{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/>
                          </a:rPr>
                          <m:t>,|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3|}</m:t>
                        </m:r>
                      </m:den>
                    </m:f>
                  </m:oMath>
                </a14:m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0.7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min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0.5+0.7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0.7+0.7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}</m:t>
                        </m:r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0.7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1.2</m:t>
                        </m:r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58%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08" y="3645024"/>
                <a:ext cx="6732444" cy="800476"/>
              </a:xfrm>
              <a:prstGeom prst="rect">
                <a:avLst/>
              </a:prstGeom>
              <a:blipFill rotWithShape="1">
                <a:blip r:embed="rId3"/>
                <a:stretch>
                  <a:fillRect l="-361" t="-2222" b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073420"/>
                  </p:ext>
                </p:extLst>
              </p:nvPr>
            </p:nvGraphicFramePr>
            <p:xfrm>
              <a:off x="107504" y="5301208"/>
              <a:ext cx="249983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623"/>
                    <a:gridCol w="792088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1" dirty="0" smtClean="0"/>
                            <a:t>1-</a:t>
                          </a:r>
                          <a:r>
                            <a:rPr lang="en-US" altLang="zh-TW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073420"/>
                  </p:ext>
                </p:extLst>
              </p:nvPr>
            </p:nvGraphicFramePr>
            <p:xfrm>
              <a:off x="107504" y="5301208"/>
              <a:ext cx="249983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623"/>
                    <a:gridCol w="792088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0000" t="-8197" r="-13615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2203" t="-819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O3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0.7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82586"/>
              </p:ext>
            </p:extLst>
          </p:nvPr>
        </p:nvGraphicFramePr>
        <p:xfrm>
          <a:off x="3491880" y="548680"/>
          <a:ext cx="4920207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0069"/>
                <a:gridCol w="1640069"/>
                <a:gridCol w="1640069"/>
              </a:tblGrid>
              <a:tr h="330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6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340968"/>
              </a:xfrm>
            </p:spPr>
            <p:txBody>
              <a:bodyPr/>
              <a:lstStyle/>
              <a:p>
                <a:r>
                  <a:rPr lang="en-US" altLang="zh-TW" dirty="0" smtClean="0"/>
                  <a:t>Cohesiveness of S :</a:t>
                </a:r>
              </a:p>
              <a:p>
                <a:pPr lvl="1"/>
                <a:r>
                  <a:rPr lang="en-US" altLang="zh-TW" dirty="0"/>
                  <a:t>How closely related the objects in each association set of S are.</a:t>
                </a:r>
              </a:p>
              <a:p>
                <a:pPr lvl="1"/>
                <a:r>
                  <a:rPr lang="en-US" altLang="zh-TW" dirty="0"/>
                  <a:t>define the </a:t>
                </a:r>
                <a:r>
                  <a:rPr lang="en-US" altLang="zh-TW" dirty="0" smtClean="0"/>
                  <a:t>average similarity </a:t>
                </a:r>
                <a:r>
                  <a:rPr lang="en-US" altLang="zh-TW" dirty="0"/>
                  <a:t>of the association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of a tag     t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 </m:t>
                    </m:r>
                  </m:oMath>
                </a14:m>
                <a:r>
                  <a:rPr lang="en-US" altLang="zh-TW" dirty="0" err="1" smtClean="0"/>
                  <a:t>S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based on the pair-wise similarities of the objects </a:t>
                </a:r>
                <a:r>
                  <a:rPr lang="en-US" altLang="zh-TW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     1                                    </a:t>
                </a:r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     </a:t>
                </a:r>
                <a:r>
                  <a:rPr lang="en-US" altLang="zh-TW" i="1" dirty="0"/>
                  <a:t>, [0 , 1</a:t>
                </a:r>
                <a:r>
                  <a:rPr lang="en-US" altLang="zh-TW" i="1" dirty="0" smtClean="0"/>
                  <a:t>]</a:t>
                </a:r>
                <a:endParaRPr lang="en-US" altLang="zh-TW" dirty="0" smtClean="0"/>
              </a:p>
              <a:p>
                <a:pPr lvl="1"/>
                <a:r>
                  <a:rPr lang="en-US" altLang="zh-TW" dirty="0"/>
                  <a:t> </a:t>
                </a:r>
                <a:r>
                  <a:rPr lang="en-US" altLang="zh-TW" dirty="0" smtClean="0"/>
                  <a:t>    1                          </a:t>
                </a:r>
                <a:r>
                  <a:rPr lang="en-US" altLang="zh-TW" i="1" dirty="0" smtClean="0"/>
                  <a:t>[</a:t>
                </a:r>
                <a:r>
                  <a:rPr lang="en-US" altLang="zh-TW" i="1" dirty="0"/>
                  <a:t>0 , 1]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The </a:t>
                </a:r>
                <a:r>
                  <a:rPr lang="en-US" altLang="zh-TW" dirty="0" smtClean="0"/>
                  <a:t>higher </a:t>
                </a:r>
                <a:r>
                  <a:rPr lang="en-US" altLang="zh-TW" dirty="0" err="1" smtClean="0"/>
                  <a:t>coh</a:t>
                </a:r>
                <a:r>
                  <a:rPr lang="en-US" altLang="zh-TW" dirty="0" smtClean="0"/>
                  <a:t>(S</a:t>
                </a:r>
                <a:r>
                  <a:rPr lang="en-US" altLang="zh-TW" dirty="0"/>
                  <a:t>) is, the more similar the objects in the association sets </a:t>
                </a:r>
                <a:r>
                  <a:rPr lang="en-US" altLang="zh-TW" dirty="0" smtClean="0"/>
                  <a:t>are to </a:t>
                </a:r>
                <a:r>
                  <a:rPr lang="en-US" altLang="zh-TW" dirty="0"/>
                  <a:t>each other</a:t>
                </a:r>
                <a:r>
                  <a:rPr lang="en-US" altLang="zh-TW" dirty="0" smtClean="0"/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340968"/>
              </a:xfrm>
              <a:blipFill rotWithShape="1">
                <a:blip r:embed="rId2"/>
                <a:stretch>
                  <a:fillRect l="-667" t="-1277" r="-1259" b="-23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29146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11454"/>
            <a:ext cx="2239516" cy="33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71600" y="5157192"/>
                <a:ext cx="7632848" cy="11773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𝑠𝑖𝑚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acc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𝑠𝑖𝑚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2)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2∗1</m:t>
                        </m:r>
                      </m:den>
                    </m:f>
                  </m:oMath>
                </a14:m>
                <a:r>
                  <a:rPr lang="en-US" altLang="zh-TW" dirty="0" smtClean="0"/>
                  <a:t> = 0.8/2 =0.4 </a:t>
                </a:r>
                <a:endParaRPr lang="en-US" altLang="zh-TW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𝑠𝑖𝑚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</m:e>
                    </m:acc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𝑠𝑖𝑚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2∗1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:r>
                  <a:rPr lang="en-US" altLang="zh-TW" dirty="0" smtClean="0"/>
                  <a:t>0.6/2 </a:t>
                </a:r>
                <a:r>
                  <a:rPr lang="en-US" altLang="zh-TW" dirty="0"/>
                  <a:t>=</a:t>
                </a:r>
                <a:r>
                  <a:rPr lang="en-US" altLang="zh-TW" dirty="0" smtClean="0"/>
                  <a:t>0.3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/>
                  <a:t> </a:t>
                </a:r>
                <a:r>
                  <a:rPr lang="en-US" altLang="zh-TW" dirty="0" err="1" smtClean="0"/>
                  <a:t>coh</a:t>
                </a:r>
                <a:r>
                  <a:rPr lang="en-US" altLang="zh-TW" dirty="0" smtClean="0"/>
                  <a:t>(S) = (0.4+0.3) / 2 =0.35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57192"/>
                <a:ext cx="7632848" cy="1177374"/>
              </a:xfrm>
              <a:prstGeom prst="rect">
                <a:avLst/>
              </a:prstGeom>
              <a:blipFill rotWithShape="1">
                <a:blip r:embed="rId5"/>
                <a:stretch>
                  <a:fillRect l="-318" b="-65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91873"/>
              </p:ext>
            </p:extLst>
          </p:nvPr>
        </p:nvGraphicFramePr>
        <p:xfrm>
          <a:off x="3692997" y="548680"/>
          <a:ext cx="4920207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0069"/>
                <a:gridCol w="1640069"/>
                <a:gridCol w="1640069"/>
              </a:tblGrid>
              <a:tr h="330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972816"/>
              </a:xfrm>
            </p:spPr>
            <p:txBody>
              <a:bodyPr/>
              <a:lstStyle/>
              <a:p>
                <a:r>
                  <a:rPr lang="en-US" altLang="zh-TW" dirty="0" smtClean="0"/>
                  <a:t>Relevance of S :</a:t>
                </a:r>
              </a:p>
              <a:p>
                <a:pPr lvl="1"/>
                <a:r>
                  <a:rPr lang="en-US" altLang="zh-TW" dirty="0" smtClean="0"/>
                  <a:t>How </a:t>
                </a:r>
                <a:r>
                  <a:rPr lang="en-US" altLang="zh-TW" dirty="0"/>
                  <a:t>relevant </a:t>
                </a:r>
                <a:r>
                  <a:rPr lang="en-US" altLang="zh-TW" dirty="0" smtClean="0"/>
                  <a:t>the tags </a:t>
                </a:r>
                <a:r>
                  <a:rPr lang="en-US" altLang="zh-TW" dirty="0"/>
                  <a:t>in S are to the original query q</a:t>
                </a:r>
                <a:r>
                  <a:rPr lang="en-US" altLang="zh-TW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𝑟𝑒𝑙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TW" dirty="0" smtClean="0"/>
                  <a:t> .</a:t>
                </a:r>
              </a:p>
              <a:p>
                <a:pPr lvl="1"/>
                <a:r>
                  <a:rPr lang="en-US" altLang="zh-TW" dirty="0" smtClean="0"/>
                  <a:t>  1                       ,[0 , 1]</a:t>
                </a:r>
              </a:p>
              <a:p>
                <a:pPr marL="274320" lvl="1" indent="0">
                  <a:buNone/>
                </a:pPr>
                <a:endParaRPr lang="en-US" altLang="zh-TW" dirty="0"/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972816"/>
              </a:xfrm>
              <a:blipFill rotWithShape="1">
                <a:blip r:embed="rId2"/>
                <a:stretch>
                  <a:fillRect l="-667" t="-2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05150"/>
            <a:ext cx="1828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27584" y="3861048"/>
                <a:ext cx="6984776" cy="12464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i="1" dirty="0" smtClean="0">
                    <a:latin typeface="Cambria Math"/>
                  </a:rPr>
                  <a:t>S={c</a:t>
                </a:r>
                <a:r>
                  <a:rPr lang="zh-TW" altLang="en-US" i="1" dirty="0" smtClean="0">
                    <a:latin typeface="Cambria Math"/>
                  </a:rPr>
                  <a:t>、</a:t>
                </a:r>
                <a:r>
                  <a:rPr lang="en-US" altLang="zh-TW" i="1" dirty="0" smtClean="0">
                    <a:latin typeface="Cambria Math"/>
                  </a:rPr>
                  <a:t>d}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𝑟𝑒𝑙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TW" dirty="0" smtClean="0"/>
                  <a:t> = 2/2 = </a:t>
                </a:r>
                <a:r>
                  <a:rPr lang="en-US" altLang="zh-TW" dirty="0" smtClean="0"/>
                  <a:t>1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𝑟𝑒𝑙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TW" dirty="0"/>
                  <a:t> = 2/2 = </a:t>
                </a:r>
                <a:r>
                  <a:rPr lang="en-US" altLang="zh-TW" dirty="0" smtClean="0"/>
                  <a:t>1</a:t>
                </a:r>
                <a:endParaRPr lang="en-US" altLang="zh-TW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61048"/>
                <a:ext cx="6984776" cy="1246495"/>
              </a:xfrm>
              <a:prstGeom prst="rect">
                <a:avLst/>
              </a:prstGeom>
              <a:blipFill rotWithShape="1">
                <a:blip r:embed="rId4"/>
                <a:stretch>
                  <a:fillRect l="-435" t="-1914" b="-9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79959"/>
              </p:ext>
            </p:extLst>
          </p:nvPr>
        </p:nvGraphicFramePr>
        <p:xfrm>
          <a:off x="3491880" y="548680"/>
          <a:ext cx="4920207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0069"/>
                <a:gridCol w="1640069"/>
                <a:gridCol w="1640069"/>
              </a:tblGrid>
              <a:tr h="330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116832"/>
              </a:xfrm>
            </p:spPr>
            <p:txBody>
              <a:bodyPr/>
              <a:lstStyle/>
              <a:p>
                <a:r>
                  <a:rPr lang="en-US" altLang="zh-TW" dirty="0" smtClean="0"/>
                  <a:t>Popularity of S :</a:t>
                </a:r>
              </a:p>
              <a:p>
                <a:pPr lvl="1"/>
                <a:r>
                  <a:rPr lang="en-US" altLang="zh-TW" dirty="0"/>
                  <a:t>A tag from S is popular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if it is associated with many objects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/>
                  <a:t>.</a:t>
                </a:r>
              </a:p>
              <a:p>
                <a:pPr lvl="1"/>
                <a:r>
                  <a:rPr lang="en-US" altLang="zh-TW" dirty="0"/>
                  <a:t> </a:t>
                </a:r>
              </a:p>
              <a:p>
                <a:pPr lvl="1"/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116832"/>
              </a:xfrm>
              <a:blipFill rotWithShape="1">
                <a:blip r:embed="rId2"/>
                <a:stretch>
                  <a:fillRect l="-667" t="-2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07673"/>
            <a:ext cx="40576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755576" y="3789040"/>
                <a:ext cx="7488832" cy="5888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</m:sub>
                        </m:sSub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𝑚𝑎𝑥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|+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}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{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 smtClean="0">
                                <a:latin typeface="Cambria Math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}</m:t>
                        </m:r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|}+|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d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,|2+2|</m:t>
                        </m:r>
                      </m:den>
                    </m:f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dirty="0" smtClean="0"/>
                  <a:t> = 1  </a:t>
                </a:r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89040"/>
                <a:ext cx="7488832" cy="588879"/>
              </a:xfrm>
              <a:prstGeom prst="rect">
                <a:avLst/>
              </a:prstGeom>
              <a:blipFill rotWithShape="1">
                <a:blip r:embed="rId4"/>
                <a:stretch>
                  <a:fillRect r="-5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79959"/>
              </p:ext>
            </p:extLst>
          </p:nvPr>
        </p:nvGraphicFramePr>
        <p:xfrm>
          <a:off x="3491880" y="548680"/>
          <a:ext cx="4920207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0069"/>
                <a:gridCol w="1640069"/>
                <a:gridCol w="1640069"/>
              </a:tblGrid>
              <a:tr h="330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7649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Independence of S:</a:t>
                </a:r>
              </a:p>
              <a:p>
                <a:pPr lvl="1"/>
                <a:r>
                  <a:rPr lang="en-US" altLang="zh-TW" dirty="0"/>
                  <a:t>All objects in the association set of a tag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may be similar to each other but they may be also similar to the objects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in the association set of a second tag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.</a:t>
                </a:r>
              </a:p>
              <a:p>
                <a:pPr lvl="1"/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:endParaRPr lang="en-US" altLang="zh-TW" dirty="0" smtClean="0"/>
              </a:p>
              <a:p>
                <a:pPr lvl="1"/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  ,[0,1]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764904"/>
              </a:xfrm>
              <a:blipFill rotWithShape="1">
                <a:blip r:embed="rId2"/>
                <a:stretch>
                  <a:fillRect l="-667" t="-1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35" y="2998980"/>
            <a:ext cx="34004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3" y="3715364"/>
            <a:ext cx="29241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79512" y="4653136"/>
                <a:ext cx="4536504" cy="12280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𝑠𝑖𝑚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2)+</m:t>
                        </m:r>
                        <m:r>
                          <a:rPr lang="en-US" altLang="zh-TW" i="1">
                            <a:latin typeface="Cambria Math"/>
                          </a:rPr>
                          <m:t>𝑠𝑖𝑚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𝑂</m:t>
                        </m:r>
                        <m:r>
                          <a:rPr lang="en-US" altLang="zh-TW" i="1">
                            <a:latin typeface="Cambria Math"/>
                          </a:rPr>
                          <m:t>1,</m:t>
                        </m:r>
                        <m:r>
                          <a:rPr lang="en-US" altLang="zh-TW" i="1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i="1">
                            <a:latin typeface="Cambria Math"/>
                          </a:rPr>
                          <m:t>)+</m:t>
                        </m:r>
                        <m:r>
                          <a:rPr lang="en-US" altLang="zh-TW" i="1">
                            <a:latin typeface="Cambria Math"/>
                          </a:rPr>
                          <m:t>𝑠𝑖𝑚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𝑂</m:t>
                        </m:r>
                        <m:r>
                          <a:rPr lang="en-US" altLang="zh-TW" i="1">
                            <a:latin typeface="Cambria Math"/>
                          </a:rPr>
                          <m:t>2)+</m:t>
                        </m:r>
                        <m:r>
                          <a:rPr lang="en-US" altLang="zh-TW" i="1">
                            <a:latin typeface="Cambria Math"/>
                          </a:rPr>
                          <m:t>𝑠𝑖𝑚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𝑂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endParaRPr lang="en-US" altLang="zh-TW" b="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     =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0.8+0.4+1+0.6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2∗2</m:t>
                        </m:r>
                      </m:den>
                    </m:f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2.8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dirty="0" smtClean="0"/>
                  <a:t> =0.7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err="1" smtClean="0"/>
                  <a:t>Ind</a:t>
                </a:r>
                <a:r>
                  <a:rPr lang="en-US" altLang="zh-TW" dirty="0" smtClean="0"/>
                  <a:t>(S) = 1-0.7 = 0.3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3136"/>
                <a:ext cx="4536504" cy="1228093"/>
              </a:xfrm>
              <a:prstGeom prst="rect">
                <a:avLst/>
              </a:prstGeom>
              <a:blipFill rotWithShape="1">
                <a:blip r:embed="rId5"/>
                <a:stretch>
                  <a:fillRect l="-534" b="-58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932040" y="3201699"/>
                <a:ext cx="3672408" cy="9661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S = (C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D)     q=A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𝐶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Object 1</a:t>
                </a:r>
                <a:r>
                  <a:rPr lang="zh-TW" altLang="en-US" dirty="0"/>
                  <a:t>、</a:t>
                </a:r>
                <a:r>
                  <a:rPr lang="en-US" altLang="zh-TW" dirty="0" smtClean="0"/>
                  <a:t>Object 2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𝐷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Object 2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Object </a:t>
                </a:r>
                <a:r>
                  <a:rPr lang="en-US" altLang="zh-TW" dirty="0" smtClean="0"/>
                  <a:t>3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01699"/>
                <a:ext cx="3672408" cy="966162"/>
              </a:xfrm>
              <a:prstGeom prst="rect">
                <a:avLst/>
              </a:prstGeom>
              <a:blipFill rotWithShape="1">
                <a:blip r:embed="rId6"/>
                <a:stretch>
                  <a:fillRect l="-660" t="-1840" b="-49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91483"/>
              </p:ext>
            </p:extLst>
          </p:nvPr>
        </p:nvGraphicFramePr>
        <p:xfrm>
          <a:off x="5220071" y="4652216"/>
          <a:ext cx="3312369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120"/>
                <a:gridCol w="1152129"/>
                <a:gridCol w="1080120"/>
              </a:tblGrid>
              <a:tr h="329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1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044824"/>
          </a:xfrm>
        </p:spPr>
        <p:txBody>
          <a:bodyPr/>
          <a:lstStyle/>
          <a:p>
            <a:r>
              <a:rPr lang="en-US" altLang="zh-TW" dirty="0"/>
              <a:t>Balance of S :</a:t>
            </a:r>
          </a:p>
          <a:p>
            <a:pPr lvl="1"/>
            <a:r>
              <a:rPr lang="en-US" altLang="zh-TW" dirty="0"/>
              <a:t>To take into account the relative sizes of </a:t>
            </a:r>
            <a:r>
              <a:rPr lang="en-US" altLang="zh-TW" dirty="0" smtClean="0"/>
              <a:t>association sets.</a:t>
            </a:r>
          </a:p>
          <a:p>
            <a:pPr lvl="1"/>
            <a:r>
              <a:rPr lang="en-US" altLang="zh-TW" dirty="0" smtClean="0"/>
              <a:t> </a:t>
            </a:r>
          </a:p>
          <a:p>
            <a:pPr marL="27432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, [0,1] .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closer it is to </a:t>
            </a:r>
            <a:r>
              <a:rPr lang="en-US" altLang="zh-TW" dirty="0" smtClean="0"/>
              <a:t>1, the </a:t>
            </a:r>
            <a:r>
              <a:rPr lang="en-US" altLang="zh-TW" dirty="0"/>
              <a:t>more balanced our association sets are</a:t>
            </a:r>
            <a:r>
              <a:rPr lang="en-US" altLang="zh-TW" dirty="0" smtClean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11242"/>
            <a:ext cx="1943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55576" y="4030981"/>
                <a:ext cx="2231132" cy="4848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bal</a:t>
                </a:r>
                <a:r>
                  <a:rPr lang="en-US" altLang="zh-TW" dirty="0" smtClean="0"/>
                  <a:t>(S)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30981"/>
                <a:ext cx="2231132" cy="484876"/>
              </a:xfrm>
              <a:prstGeom prst="rect">
                <a:avLst/>
              </a:prstGeom>
              <a:blipFill rotWithShape="1">
                <a:blip r:embed="rId3"/>
                <a:stretch>
                  <a:fillRect l="-1351"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198292" y="3717032"/>
                <a:ext cx="4392488" cy="9661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S = (C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D)     q=A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𝐶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Object 1</a:t>
                </a:r>
                <a:r>
                  <a:rPr lang="zh-TW" altLang="en-US" dirty="0"/>
                  <a:t>、</a:t>
                </a:r>
                <a:r>
                  <a:rPr lang="en-US" altLang="zh-TW" dirty="0" smtClean="0"/>
                  <a:t>Object 2</a:t>
                </a:r>
                <a:r>
                  <a:rPr lang="zh-TW" altLang="en-US" dirty="0" smtClean="0"/>
                  <a:t>、</a:t>
                </a:r>
                <a:r>
                  <a:rPr lang="en-US" altLang="zh-TW" dirty="0"/>
                  <a:t> Object </a:t>
                </a:r>
                <a:r>
                  <a:rPr lang="en-US" altLang="zh-TW" dirty="0" smtClean="0"/>
                  <a:t>3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𝐷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Object </a:t>
                </a:r>
                <a:r>
                  <a:rPr lang="en-US" altLang="zh-TW" dirty="0" smtClean="0"/>
                  <a:t>2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292" y="3717032"/>
                <a:ext cx="4392488" cy="966162"/>
              </a:xfrm>
              <a:prstGeom prst="rect">
                <a:avLst/>
              </a:prstGeom>
              <a:blipFill rotWithShape="1">
                <a:blip r:embed="rId4"/>
                <a:stretch>
                  <a:fillRect l="-691" t="-1852" r="-967"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783793"/>
              </p:ext>
            </p:extLst>
          </p:nvPr>
        </p:nvGraphicFramePr>
        <p:xfrm>
          <a:off x="4738351" y="5013176"/>
          <a:ext cx="3312369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120"/>
                <a:gridCol w="1152129"/>
                <a:gridCol w="1080120"/>
              </a:tblGrid>
              <a:tr h="329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51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Algorithms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Goal 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/>
              <a:t>Present a set of tag selection </a:t>
            </a:r>
            <a:r>
              <a:rPr lang="en-US" altLang="zh-TW" dirty="0">
                <a:solidFill>
                  <a:srgbClr val="FF0000"/>
                </a:solidFill>
              </a:rPr>
              <a:t>algorithms</a:t>
            </a:r>
            <a:r>
              <a:rPr lang="en-US" altLang="zh-TW" dirty="0"/>
              <a:t> that are used in current sites (e.g., </a:t>
            </a:r>
            <a:r>
              <a:rPr lang="en-US" altLang="zh-TW" dirty="0" err="1"/>
              <a:t>del.icio.us,Flickr</a:t>
            </a:r>
            <a:r>
              <a:rPr lang="en-US" altLang="zh-TW" dirty="0" smtClean="0"/>
              <a:t>…). </a:t>
            </a:r>
            <a:endParaRPr lang="en-US" altLang="zh-TW" dirty="0"/>
          </a:p>
          <a:p>
            <a:r>
              <a:rPr lang="en-US" altLang="zh-TW" dirty="0"/>
              <a:t>A tag selection algorithm can be single or multi-objective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single-objective </a:t>
            </a:r>
            <a:r>
              <a:rPr lang="en-US" altLang="zh-TW" dirty="0"/>
              <a:t>algorithm has a single goal in </a:t>
            </a:r>
            <a:r>
              <a:rPr lang="en-US" altLang="zh-TW" dirty="0" smtClean="0"/>
              <a:t>mind.</a:t>
            </a:r>
          </a:p>
          <a:p>
            <a:pPr lvl="1"/>
            <a:r>
              <a:rPr lang="en-US" altLang="zh-TW" dirty="0"/>
              <a:t>A multi-objective algorithm </a:t>
            </a:r>
            <a:r>
              <a:rPr lang="en-US" altLang="zh-TW" dirty="0" smtClean="0"/>
              <a:t>tries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</a:t>
            </a:r>
            <a:r>
              <a:rPr lang="en-US" altLang="zh-TW" dirty="0"/>
              <a:t>strike a balance among two or more </a:t>
            </a:r>
            <a:r>
              <a:rPr lang="en-US" altLang="zh-TW" dirty="0" smtClean="0"/>
              <a:t>goals.</a:t>
            </a:r>
          </a:p>
          <a:p>
            <a:pPr lvl="1"/>
            <a:r>
              <a:rPr lang="en-US" altLang="zh-TW" dirty="0"/>
              <a:t>I</a:t>
            </a:r>
            <a:r>
              <a:rPr lang="en-US" altLang="zh-TW" dirty="0" smtClean="0"/>
              <a:t>n </a:t>
            </a:r>
            <a:r>
              <a:rPr lang="en-US" altLang="zh-TW" dirty="0"/>
              <a:t>this paper we focus on four </a:t>
            </a:r>
            <a:r>
              <a:rPr lang="en-US" altLang="zh-TW" dirty="0" smtClean="0"/>
              <a:t>single objective algorithms </a:t>
            </a:r>
            <a:r>
              <a:rPr lang="en-US" altLang="zh-TW" dirty="0"/>
              <a:t>that have been used in practice or that are </a:t>
            </a:r>
            <a:r>
              <a:rPr lang="en-US" altLang="zh-TW" dirty="0" smtClean="0"/>
              <a:t>very close </a:t>
            </a:r>
            <a:r>
              <a:rPr lang="en-US" altLang="zh-TW" dirty="0"/>
              <a:t>to those used.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Preview </a:t>
            </a:r>
            <a:endParaRPr lang="zh-TW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</a:p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What’s Tag Cloud</a:t>
            </a:r>
          </a:p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Model</a:t>
            </a:r>
          </a:p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</a:p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Algorithms</a:t>
            </a:r>
          </a:p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User Model</a:t>
            </a:r>
          </a:p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Experimental Evaluation</a:t>
            </a:r>
          </a:p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Conclusions</a:t>
            </a:r>
            <a:endParaRPr lang="zh-TW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9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Algorithms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Popularity algorithm (POP)</a:t>
                </a:r>
              </a:p>
              <a:p>
                <a:pPr lvl="1"/>
                <a:r>
                  <a:rPr lang="en-US" altLang="zh-TW" dirty="0"/>
                  <a:t>Showing popular tags in the cloud allows a user to see what </a:t>
                </a:r>
                <a:r>
                  <a:rPr lang="en-US" altLang="zh-TW" dirty="0" smtClean="0"/>
                  <a:t>other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people </a:t>
                </a:r>
                <a:r>
                  <a:rPr lang="en-US" altLang="zh-TW" dirty="0"/>
                  <a:t>are mostly interested in sharing</a:t>
                </a:r>
                <a:r>
                  <a:rPr lang="en-US" altLang="zh-TW" dirty="0" smtClean="0"/>
                  <a:t>.</a:t>
                </a:r>
              </a:p>
              <a:p>
                <a:pPr marL="274320" lvl="1" indent="0">
                  <a:buNone/>
                </a:pPr>
                <a:endParaRPr lang="en-US" altLang="zh-TW" dirty="0" smtClean="0"/>
              </a:p>
              <a:p>
                <a:pPr marL="274320" lvl="1" indent="0">
                  <a:buNone/>
                </a:pPr>
                <a:endParaRPr lang="en-US" altLang="zh-TW" dirty="0"/>
              </a:p>
              <a:p>
                <a:pPr marL="274320" lvl="1" indent="0">
                  <a:buNone/>
                </a:pPr>
                <a:endParaRPr lang="en-US" altLang="zh-TW" dirty="0"/>
              </a:p>
              <a:p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For </a:t>
                </a:r>
                <a:r>
                  <a:rPr lang="en-US" altLang="zh-TW" dirty="0"/>
                  <a:t>a query q and </a:t>
                </a:r>
                <a:r>
                  <a:rPr lang="en-US" altLang="zh-TW" dirty="0" smtClean="0"/>
                  <a:t>parameter k</a:t>
                </a:r>
                <a:r>
                  <a:rPr lang="en-US" altLang="zh-TW" dirty="0"/>
                  <a:t>, the algorithm POP returns the top-k tags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according </a:t>
                </a:r>
                <a:r>
                  <a:rPr lang="en-US" altLang="zh-TW" dirty="0" smtClean="0"/>
                  <a:t>to their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.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 r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流程圖: 程序 3"/>
          <p:cNvSpPr/>
          <p:nvPr/>
        </p:nvSpPr>
        <p:spPr>
          <a:xfrm>
            <a:off x="1259632" y="3082753"/>
            <a:ext cx="1440160" cy="864096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Query :q</a:t>
            </a:r>
          </a:p>
          <a:p>
            <a:pPr algn="ctr"/>
            <a:r>
              <a:rPr lang="en-US" altLang="zh-TW" sz="1600" dirty="0" smtClean="0"/>
              <a:t>Parameter :k</a:t>
            </a:r>
            <a:endParaRPr lang="zh-TW" altLang="en-US" sz="1600" dirty="0"/>
          </a:p>
        </p:txBody>
      </p:sp>
      <p:sp>
        <p:nvSpPr>
          <p:cNvPr id="5" name="向右箭號 4"/>
          <p:cNvSpPr/>
          <p:nvPr/>
        </p:nvSpPr>
        <p:spPr>
          <a:xfrm>
            <a:off x="3001007" y="3282144"/>
            <a:ext cx="432048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07904" y="3082753"/>
            <a:ext cx="1008112" cy="8778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Pop(S)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5004048" y="3284984"/>
            <a:ext cx="432048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程序 7"/>
          <p:cNvSpPr/>
          <p:nvPr/>
        </p:nvSpPr>
        <p:spPr>
          <a:xfrm>
            <a:off x="5652120" y="3082753"/>
            <a:ext cx="1440160" cy="864096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Top-k tags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4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Algorithms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Tf-idf</a:t>
                </a:r>
                <a:r>
                  <a:rPr lang="en-US" altLang="zh-TW" dirty="0"/>
                  <a:t> based algorithms (TF, WTF</a:t>
                </a:r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/>
                  <a:t>A different approach is to select good quality tags for the </a:t>
                </a:r>
                <a:r>
                  <a:rPr lang="en-US" altLang="zh-TW" dirty="0" smtClean="0"/>
                  <a:t>cloud. </a:t>
                </a:r>
              </a:p>
              <a:p>
                <a:pPr lvl="1"/>
                <a:r>
                  <a:rPr lang="en-US" altLang="zh-TW" dirty="0"/>
                  <a:t>B</a:t>
                </a:r>
                <a:r>
                  <a:rPr lang="en-US" altLang="zh-TW" dirty="0" smtClean="0"/>
                  <a:t>y </a:t>
                </a:r>
                <a:r>
                  <a:rPr lang="en-US" altLang="zh-TW" dirty="0"/>
                  <a:t>giving preference to tags that seem very related when </a:t>
                </a:r>
                <a:r>
                  <a:rPr lang="en-US" altLang="zh-TW" dirty="0" smtClean="0"/>
                  <a:t>compared against </a:t>
                </a:r>
                <a:r>
                  <a:rPr lang="en-US" altLang="zh-TW" dirty="0"/>
                  <a:t>the objects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  <a:r>
                  <a:rPr lang="en-US" altLang="zh-TW" dirty="0"/>
                  <a:t> </a:t>
                </a:r>
                <a:endParaRPr lang="en-US" altLang="zh-TW" dirty="0" smtClean="0"/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algorithm produces a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score</a:t>
                </a:r>
                <a:r>
                  <a:rPr lang="en-US" altLang="zh-TW" dirty="0" smtClean="0"/>
                  <a:t> for </a:t>
                </a:r>
                <a:r>
                  <a:rPr lang="en-US" altLang="zh-TW" dirty="0"/>
                  <a:t>t by aggregating the values of a function </a:t>
                </a:r>
                <a:r>
                  <a:rPr lang="en-US" altLang="zh-TW" dirty="0" smtClean="0"/>
                  <a:t>f(q, t , </a:t>
                </a:r>
                <a:r>
                  <a:rPr lang="en-US" altLang="zh-TW" dirty="0"/>
                  <a:t>c) </a:t>
                </a:r>
                <a:r>
                  <a:rPr lang="en-US" altLang="zh-TW" dirty="0" smtClean="0"/>
                  <a:t>over </a:t>
                </a:r>
                <a:r>
                  <a:rPr lang="en-US" altLang="zh-TW" dirty="0"/>
                  <a:t>all objects c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; </a:t>
                </a:r>
                <a:r>
                  <a:rPr lang="en-US" altLang="zh-TW" dirty="0"/>
                  <a:t>this </a:t>
                </a:r>
                <a:r>
                  <a:rPr lang="en-US" altLang="zh-TW" dirty="0" smtClean="0"/>
                  <a:t>aggregation yields </a:t>
                </a:r>
                <a:r>
                  <a:rPr lang="en-US" altLang="zh-TW" dirty="0"/>
                  <a:t>a score w for tag t.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3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Algorithms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Function </a:t>
                </a:r>
                <a:r>
                  <a:rPr lang="en-US" altLang="zh-TW" dirty="0" smtClean="0"/>
                  <a:t>f(q , t , </a:t>
                </a:r>
                <a:r>
                  <a:rPr lang="en-US" altLang="zh-TW" dirty="0"/>
                  <a:t>c) can have the following forms</a:t>
                </a:r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fr-FR" altLang="zh-TW" i="1" dirty="0" smtClean="0"/>
                  <a:t>f </a:t>
                </a:r>
                <a:r>
                  <a:rPr lang="fr-FR" altLang="zh-TW" i="1" dirty="0"/>
                  <a:t>(</a:t>
                </a:r>
                <a:r>
                  <a:rPr lang="fr-FR" altLang="zh-TW" i="1" dirty="0" smtClean="0"/>
                  <a:t>q</a:t>
                </a:r>
                <a:r>
                  <a:rPr lang="fr-FR" altLang="zh-TW" i="1" dirty="0"/>
                  <a:t> </a:t>
                </a:r>
                <a:r>
                  <a:rPr lang="fr-FR" altLang="zh-TW" i="1" dirty="0" smtClean="0"/>
                  <a:t>, t , </a:t>
                </a:r>
                <a:r>
                  <a:rPr lang="fr-FR" altLang="zh-TW" i="1" dirty="0"/>
                  <a:t>c) = </a:t>
                </a:r>
                <a:r>
                  <a:rPr lang="fr-FR" altLang="zh-TW" i="1" dirty="0" smtClean="0"/>
                  <a:t>s(t , </a:t>
                </a:r>
                <a:r>
                  <a:rPr lang="fr-FR" altLang="zh-TW" i="1" dirty="0"/>
                  <a:t>c</a:t>
                </a:r>
                <a:r>
                  <a:rPr lang="fr-FR" altLang="zh-TW" i="1" dirty="0" smtClean="0"/>
                  <a:t>)    </a:t>
                </a:r>
                <a:r>
                  <a:rPr lang="fr-FR" altLang="zh-TW" dirty="0" smtClean="0"/>
                  <a:t>----  </a:t>
                </a:r>
                <a:r>
                  <a:rPr lang="en-US" altLang="zh-TW" dirty="0" err="1" smtClean="0"/>
                  <a:t>tf-idf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(TF for short)</a:t>
                </a:r>
                <a:endParaRPr lang="fr-FR" altLang="zh-TW" dirty="0"/>
              </a:p>
              <a:p>
                <a:pPr lvl="1"/>
                <a:r>
                  <a:rPr lang="fr-FR" altLang="zh-TW" i="1" dirty="0" smtClean="0"/>
                  <a:t>f </a:t>
                </a:r>
                <a:r>
                  <a:rPr lang="fr-FR" altLang="zh-TW" i="1" dirty="0"/>
                  <a:t>(</a:t>
                </a:r>
                <a:r>
                  <a:rPr lang="fr-FR" altLang="zh-TW" i="1" dirty="0" smtClean="0"/>
                  <a:t>q , t</a:t>
                </a:r>
                <a:r>
                  <a:rPr lang="fr-FR" altLang="zh-TW" i="1" dirty="0"/>
                  <a:t> </a:t>
                </a:r>
                <a:r>
                  <a:rPr lang="fr-FR" altLang="zh-TW" i="1" dirty="0" smtClean="0"/>
                  <a:t>, </a:t>
                </a:r>
                <a:r>
                  <a:rPr lang="fr-FR" altLang="zh-TW" i="1" dirty="0"/>
                  <a:t>c) = </a:t>
                </a:r>
                <a:r>
                  <a:rPr lang="fr-FR" altLang="zh-TW" i="1" dirty="0" smtClean="0"/>
                  <a:t>s(t , c) · s(q , </a:t>
                </a:r>
                <a:r>
                  <a:rPr lang="fr-FR" altLang="zh-TW" i="1" dirty="0"/>
                  <a:t>c</a:t>
                </a:r>
                <a:r>
                  <a:rPr lang="fr-FR" altLang="zh-TW" i="1" dirty="0" smtClean="0"/>
                  <a:t>)  </a:t>
                </a:r>
                <a:r>
                  <a:rPr lang="fr-FR" altLang="zh-TW" dirty="0" smtClean="0"/>
                  <a:t>---- </a:t>
                </a:r>
                <a:r>
                  <a:rPr lang="en-US" altLang="zh-TW" dirty="0"/>
                  <a:t>weighted </a:t>
                </a:r>
                <a:r>
                  <a:rPr lang="en-US" altLang="zh-TW" dirty="0" err="1"/>
                  <a:t>tf-idf</a:t>
                </a:r>
                <a:r>
                  <a:rPr lang="en-US" altLang="zh-TW" dirty="0"/>
                  <a:t> (WTF</a:t>
                </a:r>
                <a:r>
                  <a:rPr lang="en-US" altLang="zh-TW" dirty="0" smtClean="0"/>
                  <a:t>)</a:t>
                </a:r>
                <a:endParaRPr lang="fr-FR" altLang="zh-TW" dirty="0" smtClean="0"/>
              </a:p>
              <a:p>
                <a:endParaRPr lang="fr-FR" altLang="zh-TW" dirty="0"/>
              </a:p>
              <a:p>
                <a:pPr lvl="1"/>
                <a:r>
                  <a:rPr lang="en-US" altLang="zh-TW" dirty="0"/>
                  <a:t>The first form of </a:t>
                </a:r>
                <a:r>
                  <a:rPr lang="en-US" altLang="zh-TW" i="1" dirty="0" smtClean="0"/>
                  <a:t>f(q</a:t>
                </a:r>
                <a:r>
                  <a:rPr lang="zh-TW" altLang="en-US" i="1" dirty="0" smtClean="0"/>
                  <a:t> </a:t>
                </a:r>
                <a:r>
                  <a:rPr lang="en-US" altLang="zh-TW" i="1" dirty="0" smtClean="0"/>
                  <a:t>, t , </a:t>
                </a:r>
                <a:r>
                  <a:rPr lang="en-US" altLang="zh-TW" i="1" dirty="0"/>
                  <a:t>c) </a:t>
                </a:r>
                <a:r>
                  <a:rPr lang="en-US" altLang="zh-TW" dirty="0"/>
                  <a:t>uses the scoring function s to </a:t>
                </a:r>
                <a:r>
                  <a:rPr lang="en-US" altLang="zh-TW" dirty="0" smtClean="0"/>
                  <a:t>capture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how </a:t>
                </a:r>
                <a:r>
                  <a:rPr lang="en-US" altLang="zh-TW" dirty="0"/>
                  <a:t>related tag t and an object c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The second form of </a:t>
                </a:r>
                <a:r>
                  <a:rPr lang="en-US" altLang="zh-TW" dirty="0" smtClean="0"/>
                  <a:t>f(q , t , </a:t>
                </a:r>
                <a:r>
                  <a:rPr lang="en-US" altLang="zh-TW" dirty="0"/>
                  <a:t>c) weighs the </a:t>
                </a:r>
                <a:r>
                  <a:rPr lang="en-US" altLang="zh-TW" dirty="0" smtClean="0"/>
                  <a:t>relatedness between </a:t>
                </a:r>
                <a:r>
                  <a:rPr lang="en-US" altLang="zh-TW" dirty="0"/>
                  <a:t>t and c, </a:t>
                </a:r>
                <a:r>
                  <a:rPr lang="en-US" altLang="zh-TW" i="1" dirty="0" smtClean="0"/>
                  <a:t>s(t , </a:t>
                </a:r>
                <a:r>
                  <a:rPr lang="en-US" altLang="zh-TW" i="1" dirty="0"/>
                  <a:t>c</a:t>
                </a:r>
                <a:r>
                  <a:rPr lang="en-US" altLang="zh-TW" i="1" dirty="0" smtClean="0"/>
                  <a:t>) </a:t>
                </a:r>
                <a:r>
                  <a:rPr lang="en-US" altLang="zh-TW" dirty="0" smtClean="0"/>
                  <a:t>,</a:t>
                </a:r>
                <a:r>
                  <a:rPr lang="en-US" altLang="zh-TW" i="1" dirty="0" smtClean="0"/>
                  <a:t> </a:t>
                </a:r>
                <a:r>
                  <a:rPr lang="en-US" altLang="zh-TW" dirty="0"/>
                  <a:t>by how related object </a:t>
                </a:r>
                <a:r>
                  <a:rPr lang="en-US" altLang="zh-TW" dirty="0" smtClean="0"/>
                  <a:t>c </a:t>
                </a:r>
                <a:r>
                  <a:rPr lang="en-US" altLang="zh-TW" dirty="0"/>
                  <a:t>is to the query q.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 r="-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9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Algorithms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Maximum coverage algorithm (COV</a:t>
                </a:r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rying </a:t>
                </a:r>
                <a:r>
                  <a:rPr lang="en-US" altLang="zh-TW" dirty="0"/>
                  <a:t>to </a:t>
                </a:r>
                <a:r>
                  <a:rPr lang="en-US" altLang="zh-TW" dirty="0" smtClean="0"/>
                  <a:t>maximize the </a:t>
                </a:r>
                <a:r>
                  <a:rPr lang="en-US" altLang="zh-TW" dirty="0"/>
                  <a:t>coverage of the resulting set of tags S with the restriction </a:t>
                </a:r>
                <a:r>
                  <a:rPr lang="en-US" altLang="zh-TW" dirty="0" smtClean="0"/>
                  <a:t>that </a:t>
                </a:r>
                <a:r>
                  <a:rPr lang="en-US" altLang="zh-TW" i="1" dirty="0"/>
                  <a:t>|</a:t>
                </a:r>
                <a:r>
                  <a:rPr lang="en-US" altLang="zh-TW" i="1" dirty="0" smtClean="0"/>
                  <a:t>S|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 </m:t>
                    </m:r>
                  </m:oMath>
                </a14:m>
                <a:r>
                  <a:rPr lang="en-US" altLang="zh-TW" dirty="0" smtClean="0"/>
                  <a:t>k.</a:t>
                </a:r>
              </a:p>
              <a:p>
                <a:pPr marL="274320" lvl="1" indent="0">
                  <a:buNone/>
                </a:pPr>
                <a:endParaRPr lang="en-US" altLang="zh-TW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 smtClean="0"/>
                  <a:t>It </a:t>
                </a:r>
                <a:r>
                  <a:rPr lang="en-US" altLang="zh-TW" dirty="0"/>
                  <a:t>starts </a:t>
                </a:r>
                <a:r>
                  <a:rPr lang="en-US" altLang="zh-TW" dirty="0" smtClean="0"/>
                  <a:t>with an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empty 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zh-TW" dirty="0"/>
                  <a:t>. </a:t>
                </a:r>
                <a:endParaRPr lang="en-US" altLang="zh-TW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 smtClean="0"/>
                  <a:t>Then</a:t>
                </a:r>
                <a:r>
                  <a:rPr lang="en-US" altLang="zh-TW" dirty="0"/>
                  <a:t>, at each round, it adds a tag to 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 that covers </a:t>
                </a:r>
                <a:r>
                  <a:rPr lang="en-US" altLang="zh-TW" dirty="0"/>
                  <a:t>the largest number of uncovered objects by that point. </a:t>
                </a:r>
                <a:endParaRPr lang="en-US" altLang="zh-TW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 smtClean="0"/>
                  <a:t>The algorithm </a:t>
                </a:r>
                <a:r>
                  <a:rPr lang="en-US" altLang="zh-TW" dirty="0"/>
                  <a:t>stops after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adding k tags to 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/>
                  <a:t>or when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there are no more tags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9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User M</a:t>
            </a:r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odel</a:t>
            </a:r>
            <a:endParaRPr lang="zh-TW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Goal </a:t>
            </a:r>
            <a:r>
              <a:rPr lang="en-US" altLang="zh-TW" dirty="0" smtClean="0"/>
              <a:t>:</a:t>
            </a:r>
          </a:p>
          <a:p>
            <a:pPr marL="457200" lvl="2"/>
            <a:r>
              <a:rPr lang="en-US" altLang="zh-TW" sz="2000" dirty="0"/>
              <a:t>Devise a new integrated </a:t>
            </a:r>
            <a:r>
              <a:rPr lang="en-US" altLang="zh-TW" sz="2000" dirty="0">
                <a:solidFill>
                  <a:srgbClr val="FF0000"/>
                </a:solidFill>
              </a:rPr>
              <a:t>user model </a:t>
            </a:r>
            <a:r>
              <a:rPr lang="en-US" altLang="zh-TW" sz="2000" dirty="0"/>
              <a:t>that is specifically fit well </a:t>
            </a:r>
            <a:r>
              <a:rPr lang="en-US" altLang="zh-TW" sz="2000" dirty="0">
                <a:solidFill>
                  <a:srgbClr val="FF0000"/>
                </a:solidFill>
              </a:rPr>
              <a:t>for tag cloud evaluation</a:t>
            </a:r>
            <a:r>
              <a:rPr lang="en-US" altLang="zh-TW" sz="2000" dirty="0"/>
              <a:t> and assumes an “ideal” user.</a:t>
            </a:r>
          </a:p>
          <a:p>
            <a:pPr lvl="1"/>
            <a:r>
              <a:rPr lang="en-US" altLang="zh-TW" dirty="0"/>
              <a:t>This “ideal” user is satisfied in a very </a:t>
            </a:r>
            <a:r>
              <a:rPr lang="en-US" altLang="zh-TW" dirty="0" smtClean="0"/>
              <a:t>predictable and </a:t>
            </a:r>
            <a:r>
              <a:rPr lang="en-US" altLang="zh-TW" dirty="0"/>
              <a:t>rational way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b="1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274320" lvl="1" indent="0">
              <a:buNone/>
            </a:pPr>
            <a:endParaRPr lang="en-US" altLang="zh-TW" dirty="0" smtClean="0"/>
          </a:p>
        </p:txBody>
      </p:sp>
      <p:sp>
        <p:nvSpPr>
          <p:cNvPr id="4" name="流程圖: 程序 3"/>
          <p:cNvSpPr/>
          <p:nvPr/>
        </p:nvSpPr>
        <p:spPr>
          <a:xfrm>
            <a:off x="703243" y="3645024"/>
            <a:ext cx="1728192" cy="79208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Base model: </a:t>
            </a:r>
            <a:r>
              <a:rPr lang="en-US" altLang="zh-TW" dirty="0" smtClean="0"/>
              <a:t>Coverage</a:t>
            </a:r>
            <a:endParaRPr lang="zh-TW" altLang="en-US" dirty="0"/>
          </a:p>
        </p:txBody>
      </p:sp>
      <p:sp>
        <p:nvSpPr>
          <p:cNvPr id="5" name="流程圖: 程序 4"/>
          <p:cNvSpPr/>
          <p:nvPr/>
        </p:nvSpPr>
        <p:spPr>
          <a:xfrm>
            <a:off x="2830015" y="3645024"/>
            <a:ext cx="1728192" cy="79208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Incorporating </a:t>
            </a:r>
            <a:r>
              <a:rPr lang="en-US" altLang="zh-TW" dirty="0" smtClean="0"/>
              <a:t>Relevance</a:t>
            </a:r>
            <a:endParaRPr lang="zh-TW" altLang="en-US" dirty="0"/>
          </a:p>
        </p:txBody>
      </p:sp>
      <p:sp>
        <p:nvSpPr>
          <p:cNvPr id="6" name="流程圖: 程序 5"/>
          <p:cNvSpPr/>
          <p:nvPr/>
        </p:nvSpPr>
        <p:spPr>
          <a:xfrm>
            <a:off x="4918247" y="3645024"/>
            <a:ext cx="1728192" cy="79208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Incorporating </a:t>
            </a:r>
            <a:r>
              <a:rPr lang="en-US" altLang="zh-TW" dirty="0" smtClean="0"/>
              <a:t>cohesiveness</a:t>
            </a:r>
            <a:endParaRPr lang="zh-TW" altLang="en-US" dirty="0"/>
          </a:p>
        </p:txBody>
      </p:sp>
      <p:sp>
        <p:nvSpPr>
          <p:cNvPr id="7" name="流程圖: 程序 6"/>
          <p:cNvSpPr/>
          <p:nvPr/>
        </p:nvSpPr>
        <p:spPr>
          <a:xfrm>
            <a:off x="7002220" y="3645024"/>
            <a:ext cx="1728192" cy="79208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Incorporating </a:t>
            </a:r>
            <a:r>
              <a:rPr lang="en-US" altLang="zh-TW" dirty="0" smtClean="0"/>
              <a:t>Overlap</a:t>
            </a:r>
            <a:endParaRPr lang="zh-TW" altLang="en-US" dirty="0"/>
          </a:p>
        </p:txBody>
      </p:sp>
      <p:sp>
        <p:nvSpPr>
          <p:cNvPr id="11" name="向下箭號 10"/>
          <p:cNvSpPr/>
          <p:nvPr/>
        </p:nvSpPr>
        <p:spPr>
          <a:xfrm rot="18878565">
            <a:off x="1253140" y="4710858"/>
            <a:ext cx="628397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20808140">
            <a:off x="3379912" y="4733000"/>
            <a:ext cx="628397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1871300">
            <a:off x="5468144" y="4733196"/>
            <a:ext cx="628397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rot="2705396">
            <a:off x="7552117" y="4755338"/>
            <a:ext cx="628397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流程圖: 程序 14"/>
          <p:cNvSpPr/>
          <p:nvPr/>
        </p:nvSpPr>
        <p:spPr>
          <a:xfrm>
            <a:off x="3694110" y="5517232"/>
            <a:ext cx="2318050" cy="8963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Proposed User </a:t>
            </a:r>
            <a:r>
              <a:rPr lang="en-US" altLang="zh-TW" dirty="0"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3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User Model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12494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Base model: Coverage</a:t>
                </a:r>
              </a:p>
              <a:p>
                <a:pPr lvl="1"/>
                <a:r>
                  <a:rPr lang="en-US" altLang="zh-TW" dirty="0" smtClean="0"/>
                  <a:t>O : </a:t>
                </a:r>
                <a:r>
                  <a:rPr lang="en-US" altLang="zh-TW" dirty="0"/>
                  <a:t>the union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sets for all 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 smtClean="0"/>
                  <a:t> S .</a:t>
                </a:r>
              </a:p>
              <a:p>
                <a:pPr lvl="1"/>
                <a:r>
                  <a:rPr lang="en-US" altLang="zh-TW" dirty="0" smtClean="0"/>
                  <a:t>Assume </a:t>
                </a:r>
                <a:r>
                  <a:rPr lang="en-US" altLang="zh-TW" dirty="0"/>
                  <a:t>that overlap is 0 and that </a:t>
                </a:r>
                <a:r>
                  <a:rPr lang="en-US" altLang="zh-TW" dirty="0" smtClean="0"/>
                  <a:t>s(q , </a:t>
                </a:r>
                <a:r>
                  <a:rPr lang="en-US" altLang="zh-TW" dirty="0"/>
                  <a:t>c) = 1 for </a:t>
                </a:r>
                <a:r>
                  <a:rPr lang="en-US" altLang="zh-TW" dirty="0" smtClean="0"/>
                  <a:t>all </a:t>
                </a:r>
                <a:r>
                  <a:rPr lang="en-US" altLang="zh-TW" dirty="0"/>
                  <a:t>c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Assume </a:t>
                </a:r>
                <a:r>
                  <a:rPr lang="en-US" altLang="zh-TW" dirty="0"/>
                  <a:t>that each </a:t>
                </a:r>
                <a:r>
                  <a:rPr lang="en-US" altLang="zh-TW" dirty="0" smtClean="0"/>
                  <a:t>object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O </a:t>
                </a:r>
                <a:r>
                  <a:rPr lang="en-US" altLang="zh-TW" dirty="0"/>
                  <a:t>has probability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</a:t>
                </a:r>
                <a:r>
                  <a:rPr lang="en-US" altLang="zh-TW" dirty="0"/>
                  <a:t> of being the one the user is interested </a:t>
                </a:r>
                <a:r>
                  <a:rPr lang="en-US" altLang="zh-TW" dirty="0" smtClean="0"/>
                  <a:t>in, and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have probability 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r·p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          where </a:t>
                </a:r>
                <a:r>
                  <a:rPr lang="en-US" altLang="zh-TW" dirty="0"/>
                  <a:t>r &gt; 1 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Parameter r </a:t>
                </a:r>
                <a:r>
                  <a:rPr lang="en-US" altLang="zh-TW" dirty="0"/>
                  <a:t>captures how correlated the content of the tag cloud is to the </a:t>
                </a:r>
                <a:r>
                  <a:rPr lang="en-US" altLang="zh-TW" dirty="0" smtClean="0"/>
                  <a:t>user intention 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124944"/>
              </a:xfrm>
              <a:blipFill rotWithShape="1">
                <a:blip r:embed="rId2"/>
                <a:stretch>
                  <a:fillRect l="-667" t="-1367" r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148064" y="4869160"/>
                <a:ext cx="3672408" cy="18399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S = (C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D)     q=A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𝐶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Object 1</a:t>
                </a:r>
                <a:r>
                  <a:rPr lang="zh-TW" altLang="en-US" dirty="0"/>
                  <a:t>、</a:t>
                </a:r>
                <a:r>
                  <a:rPr lang="en-US" altLang="zh-TW" dirty="0" smtClean="0"/>
                  <a:t>Object 2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𝐷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Object 2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Object </a:t>
                </a:r>
                <a:r>
                  <a:rPr lang="en-US" altLang="zh-TW" dirty="0" smtClean="0"/>
                  <a:t>3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O:O1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O2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O3</a:t>
                </a:r>
                <a:endParaRPr lang="en-US" altLang="zh-TW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i="1" dirty="0" smtClean="0">
                    <a:solidFill>
                      <a:schemeClr val="tx1"/>
                    </a:solidFill>
                    <a:latin typeface="Cambria Math"/>
                  </a:rPr>
                  <a:t> :O1</a:t>
                </a:r>
                <a:r>
                  <a:rPr lang="zh-TW" altLang="en-US" i="1" dirty="0" smtClean="0">
                    <a:solidFill>
                      <a:schemeClr val="tx1"/>
                    </a:solidFill>
                    <a:latin typeface="Cambria Math"/>
                  </a:rPr>
                  <a:t>、</a:t>
                </a:r>
                <a:r>
                  <a:rPr lang="en-US" altLang="zh-TW" i="1" dirty="0" smtClean="0">
                    <a:solidFill>
                      <a:schemeClr val="tx1"/>
                    </a:solidFill>
                    <a:latin typeface="Cambria Math"/>
                  </a:rPr>
                  <a:t>O2</a:t>
                </a:r>
                <a:r>
                  <a:rPr lang="zh-TW" altLang="en-US" i="1" dirty="0" smtClean="0">
                    <a:solidFill>
                      <a:schemeClr val="tx1"/>
                    </a:solidFill>
                    <a:latin typeface="Cambria Math"/>
                  </a:rPr>
                  <a:t>、</a:t>
                </a:r>
                <a:r>
                  <a:rPr lang="en-US" altLang="zh-TW" i="1" dirty="0" smtClean="0">
                    <a:solidFill>
                      <a:schemeClr val="tx1"/>
                    </a:solidFill>
                    <a:latin typeface="Cambria Math"/>
                  </a:rPr>
                  <a:t>O3</a:t>
                </a:r>
                <a:r>
                  <a:rPr lang="zh-TW" altLang="en-US" i="1" dirty="0" smtClean="0">
                    <a:solidFill>
                      <a:schemeClr val="tx1"/>
                    </a:solidFill>
                    <a:latin typeface="Cambria Math"/>
                  </a:rPr>
                  <a:t>、</a:t>
                </a:r>
                <a:r>
                  <a:rPr lang="en-US" altLang="zh-TW" i="1" dirty="0" smtClean="0">
                    <a:solidFill>
                      <a:schemeClr val="tx1"/>
                    </a:solidFill>
                    <a:latin typeface="Cambria Math"/>
                  </a:rPr>
                  <a:t>O4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O=O4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869160"/>
                <a:ext cx="3672408" cy="1839991"/>
              </a:xfrm>
              <a:prstGeom prst="rect">
                <a:avLst/>
              </a:prstGeom>
              <a:blipFill rotWithShape="1">
                <a:blip r:embed="rId3"/>
                <a:stretch>
                  <a:fillRect l="-659" t="-980" b="-22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64434"/>
              </p:ext>
            </p:extLst>
          </p:nvPr>
        </p:nvGraphicFramePr>
        <p:xfrm>
          <a:off x="395536" y="4869159"/>
          <a:ext cx="4392488" cy="14884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120"/>
                <a:gridCol w="1152128"/>
                <a:gridCol w="1080120"/>
                <a:gridCol w="1080120"/>
              </a:tblGrid>
              <a:tr h="360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 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Object4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42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42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7422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8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User Model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11683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274320" lvl="1" indent="0">
                  <a:buNone/>
                </a:pPr>
                <a:r>
                  <a:rPr lang="en-US" altLang="zh-TW" dirty="0" smtClean="0"/>
                  <a:t>   r </a:t>
                </a:r>
                <a:r>
                  <a:rPr lang="en-US" altLang="zh-TW" dirty="0"/>
                  <a:t>=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has 10 objects, and O has 6 objects and the user is </a:t>
                </a:r>
                <a:r>
                  <a:rPr lang="en-US" altLang="zh-TW" dirty="0" smtClean="0"/>
                  <a:t>   </a:t>
                </a:r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interested </a:t>
                </a:r>
                <a:r>
                  <a:rPr lang="en-US" altLang="zh-TW" dirty="0"/>
                  <a:t>in 1</a:t>
                </a:r>
                <a:r>
                  <a:rPr lang="en-US" altLang="zh-TW" dirty="0" smtClean="0"/>
                  <a:t> object.</a:t>
                </a:r>
                <a:endParaRPr lang="en-US" altLang="zh-TW" dirty="0"/>
              </a:p>
              <a:p>
                <a:pPr marL="274320" lvl="1" indent="0">
                  <a:buNone/>
                </a:pPr>
                <a:r>
                  <a:rPr lang="en-US" altLang="zh-TW" dirty="0"/>
                  <a:t>   6·r·p+(10-6) ·p =</a:t>
                </a:r>
                <a:r>
                  <a:rPr lang="en-US" altLang="zh-TW" dirty="0" smtClean="0"/>
                  <a:t>1.     </a:t>
                </a:r>
                <a:r>
                  <a:rPr lang="en-US" altLang="zh-TW" dirty="0"/>
                  <a:t>p = 1/16 = </a:t>
                </a:r>
                <a:r>
                  <a:rPr lang="en-US" altLang="zh-TW" dirty="0" smtClean="0"/>
                  <a:t>0.0625. </a:t>
                </a:r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reachable </a:t>
                </a:r>
                <a:r>
                  <a:rPr lang="en-US" altLang="zh-TW" dirty="0"/>
                  <a:t>probability </a:t>
                </a:r>
                <a:r>
                  <a:rPr lang="en-US" altLang="zh-TW" dirty="0" smtClean="0"/>
                  <a:t> : 6·2·1/16=12/16=0.75.</a:t>
                </a:r>
                <a:endParaRPr lang="en-US" altLang="zh-TW" dirty="0"/>
              </a:p>
              <a:p>
                <a:pPr marL="274320" lvl="1" indent="0">
                  <a:buNone/>
                </a:pPr>
                <a:r>
                  <a:rPr lang="en-US" altLang="zh-TW" dirty="0"/>
                  <a:t>  </a:t>
                </a:r>
                <a:r>
                  <a:rPr lang="en-US" altLang="zh-TW" dirty="0" smtClean="0"/>
                  <a:t> failure </a:t>
                </a:r>
                <a:r>
                  <a:rPr lang="en-US" altLang="zh-TW" dirty="0"/>
                  <a:t>probability </a:t>
                </a:r>
                <a:r>
                  <a:rPr lang="en-US" altLang="zh-TW" dirty="0" smtClean="0"/>
                  <a:t>:(10-6)</a:t>
                </a:r>
                <a:r>
                  <a:rPr lang="en-US" altLang="zh-TW" dirty="0"/>
                  <a:t> ·</a:t>
                </a:r>
                <a:r>
                  <a:rPr lang="en-US" altLang="zh-TW" dirty="0" smtClean="0"/>
                  <a:t>p = 4/16=0.25.</a:t>
                </a:r>
              </a:p>
              <a:p>
                <a:pPr marL="274320" lvl="1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116832"/>
              </a:xfrm>
              <a:blipFill rotWithShape="1">
                <a:blip r:embed="rId2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流程圖: 程序 3"/>
          <p:cNvSpPr/>
          <p:nvPr/>
        </p:nvSpPr>
        <p:spPr>
          <a:xfrm>
            <a:off x="1187624" y="4005064"/>
            <a:ext cx="6552728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/>
              <a:t>DEFINITION 2. </a:t>
            </a:r>
            <a:endParaRPr lang="en-US" altLang="zh-TW" b="1" dirty="0" smtClean="0"/>
          </a:p>
          <a:p>
            <a:r>
              <a:rPr lang="en-US" altLang="zh-TW" b="1" dirty="0" smtClean="0"/>
              <a:t>   The </a:t>
            </a:r>
            <a:r>
              <a:rPr lang="en-US" altLang="zh-TW" b="1" dirty="0"/>
              <a:t>failure probability (F) for a query q is </a:t>
            </a:r>
            <a:r>
              <a:rPr lang="en-US" altLang="zh-TW" b="1" dirty="0" smtClean="0"/>
              <a:t>the probability   </a:t>
            </a:r>
          </a:p>
          <a:p>
            <a:r>
              <a:rPr lang="en-US" altLang="zh-TW" b="1" dirty="0"/>
              <a:t> </a:t>
            </a:r>
            <a:r>
              <a:rPr lang="en-US" altLang="zh-TW" b="1" dirty="0" smtClean="0"/>
              <a:t>  that </a:t>
            </a:r>
            <a:r>
              <a:rPr lang="en-US" altLang="zh-TW" b="1" dirty="0"/>
              <a:t>the user will not be able to satisfy his search  </a:t>
            </a:r>
            <a:r>
              <a:rPr lang="en-US" altLang="zh-TW" b="1" dirty="0" smtClean="0"/>
              <a:t>need  </a:t>
            </a:r>
          </a:p>
          <a:p>
            <a:r>
              <a:rPr lang="en-US" altLang="zh-TW" b="1" dirty="0"/>
              <a:t> </a:t>
            </a:r>
            <a:r>
              <a:rPr lang="en-US" altLang="zh-TW" b="1" dirty="0" smtClean="0"/>
              <a:t>  using </a:t>
            </a:r>
            <a:r>
              <a:rPr lang="en-US" altLang="zh-TW" b="1" dirty="0"/>
              <a:t>the tag cloud S.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User </a:t>
            </a:r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11683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Incorporating Relevance</a:t>
                </a:r>
              </a:p>
              <a:p>
                <a:pPr lvl="1"/>
                <a:r>
                  <a:rPr lang="en-US" altLang="zh-TW" dirty="0"/>
                  <a:t>We still assume that overlap is 0 and that </a:t>
                </a:r>
                <a:r>
                  <a:rPr lang="en-US" altLang="zh-TW" dirty="0" smtClean="0"/>
                  <a:t>s(q , </a:t>
                </a:r>
                <a:r>
                  <a:rPr lang="en-US" altLang="zh-TW" dirty="0"/>
                  <a:t>c) = </a:t>
                </a:r>
                <a:r>
                  <a:rPr lang="en-US" altLang="zh-TW" dirty="0" smtClean="0"/>
                  <a:t>1 for </a:t>
                </a:r>
                <a:r>
                  <a:rPr lang="en-US" altLang="zh-TW" dirty="0"/>
                  <a:t>all c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but now incorporate coverage and relevance.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For an object </a:t>
                </a:r>
                <a:r>
                  <a:rPr lang="en-US" altLang="zh-TW" dirty="0"/>
                  <a:t>c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the probability that it </a:t>
                </a:r>
                <a:r>
                  <a:rPr lang="en-US" altLang="zh-TW" dirty="0" smtClean="0"/>
                  <a:t>is of </a:t>
                </a:r>
                <a:r>
                  <a:rPr lang="en-US" altLang="zh-TW" dirty="0"/>
                  <a:t>the user’s interest </a:t>
                </a:r>
                <a:r>
                  <a:rPr lang="en-US" altLang="zh-TW" dirty="0" smtClean="0"/>
                  <a:t>is </a:t>
                </a:r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p+(r-1)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 smtClean="0"/>
                  <a:t> ·p.</a:t>
                </a:r>
              </a:p>
              <a:p>
                <a:pPr lvl="1"/>
                <a:endParaRPr lang="en-US" altLang="zh-TW" dirty="0" smtClean="0"/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116832"/>
              </a:xfrm>
              <a:blipFill rotWithShape="1">
                <a:blip r:embed="rId2"/>
                <a:stretch>
                  <a:fillRect l="-296" t="-40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7544" y="3501008"/>
                <a:ext cx="8208912" cy="205274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r </a:t>
                </a:r>
                <a:r>
                  <a:rPr lang="en-US" altLang="zh-TW" dirty="0"/>
                  <a:t>=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/>
                  <a:t>has 10 objects</a:t>
                </a:r>
                <a:r>
                  <a:rPr lang="en-US" altLang="zh-TW" dirty="0" smtClean="0"/>
                  <a:t>  </a:t>
                </a:r>
                <a:r>
                  <a:rPr lang="en-US" altLang="zh-TW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|=|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|=</a:t>
                </a:r>
                <a:r>
                  <a:rPr lang="en-US" altLang="zh-TW" dirty="0" smtClean="0"/>
                  <a:t>3   </a:t>
                </a:r>
                <a:r>
                  <a:rPr lang="en-US" altLang="zh-TW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|=|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|=</a:t>
                </a:r>
                <a:r>
                  <a:rPr lang="en-US" altLang="zh-TW" dirty="0" smtClean="0"/>
                  <a:t>10</a:t>
                </a:r>
                <a:endParaRPr lang="en-US" altLang="zh-TW" dirty="0"/>
              </a:p>
              <a:p>
                <a:pPr marL="274320" lvl="1" indent="0">
                  <a:buNone/>
                </a:pPr>
                <a:r>
                  <a:rPr lang="en-US" altLang="zh-TW" dirty="0" smtClean="0"/>
                  <a:t>Then </a:t>
                </a:r>
                <a:r>
                  <a:rPr lang="en-US" altLang="zh-TW" dirty="0"/>
                  <a:t>each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) objects has a likelihood of                      </a:t>
                </a:r>
              </a:p>
              <a:p>
                <a:pPr marL="274320" lvl="1" indent="0">
                  <a:buNone/>
                </a:pPr>
                <a:r>
                  <a:rPr lang="en-US" altLang="zh-TW" dirty="0" smtClean="0"/>
                  <a:t>p+0.3</a:t>
                </a:r>
                <a:r>
                  <a:rPr lang="en-US" altLang="zh-TW" dirty="0"/>
                  <a:t>·(r-1)·p=1.3p of being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interesting for the user</a:t>
                </a:r>
                <a:r>
                  <a:rPr lang="en-US" altLang="zh-TW" dirty="0"/>
                  <a:t>. </a:t>
                </a:r>
              </a:p>
              <a:p>
                <a:pPr marL="274320" lvl="1" indent="0">
                  <a:buNone/>
                </a:pPr>
                <a:r>
                  <a:rPr lang="en-US" altLang="zh-TW" dirty="0" smtClean="0"/>
                  <a:t>Since </a:t>
                </a:r>
                <a:r>
                  <a:rPr lang="en-US" altLang="zh-TW" dirty="0"/>
                  <a:t>the probability over all objects is 1.</a:t>
                </a:r>
              </a:p>
              <a:p>
                <a:pPr marL="274320" lvl="1" indent="0">
                  <a:buNone/>
                </a:pPr>
                <a:r>
                  <a:rPr lang="en-US" altLang="zh-TW" dirty="0" smtClean="0"/>
                  <a:t>6</a:t>
                </a:r>
                <a:r>
                  <a:rPr lang="en-US" altLang="zh-TW" dirty="0"/>
                  <a:t>· (1.3p)+(10-6) ·p =1      p=1/11.8 =0.085 </a:t>
                </a:r>
                <a:endParaRPr lang="en-US" altLang="zh-TW" dirty="0" smtClean="0"/>
              </a:p>
              <a:p>
                <a:pPr marL="274320" lvl="1" indent="0">
                  <a:buNone/>
                </a:pPr>
                <a:r>
                  <a:rPr lang="en-US" altLang="zh-TW" dirty="0" smtClean="0"/>
                  <a:t>Probability of failure is F=(10-6)·p=0.34. </a:t>
                </a:r>
                <a:endParaRPr lang="zh-TW" alt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1008"/>
                <a:ext cx="8208912" cy="2052741"/>
              </a:xfrm>
              <a:prstGeom prst="rect">
                <a:avLst/>
              </a:prstGeom>
              <a:blipFill rotWithShape="1">
                <a:blip r:embed="rId3"/>
                <a:stretch>
                  <a:fillRect l="-370" t="-8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0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User Model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Incorporating </a:t>
                </a:r>
                <a:r>
                  <a:rPr lang="en-US" altLang="zh-TW" dirty="0" smtClean="0"/>
                  <a:t>cohesiveness</a:t>
                </a:r>
              </a:p>
              <a:p>
                <a:pPr lvl="1"/>
                <a:r>
                  <a:rPr lang="en-US" altLang="zh-TW" dirty="0" smtClean="0"/>
                  <a:t>Assume that overlap is 0 and that s(q , c) = 1 for all c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/>
                  <a:t>. Our current model incorporates coverage, relevance, and cohesiveness</a:t>
                </a:r>
                <a:r>
                  <a:rPr lang="en-US" altLang="zh-TW" dirty="0"/>
                  <a:t>. For an object c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probability that it is </a:t>
                </a:r>
                <a:r>
                  <a:rPr lang="en-US" altLang="zh-TW" dirty="0" smtClean="0"/>
                  <a:t>of the </a:t>
                </a:r>
                <a:r>
                  <a:rPr lang="en-US" altLang="zh-TW" dirty="0"/>
                  <a:t>user’s interest is </a:t>
                </a:r>
                <a:r>
                  <a:rPr lang="en-US" altLang="zh-TW" i="1" dirty="0" smtClean="0">
                    <a:solidFill>
                      <a:srgbClr val="FF0000"/>
                    </a:solidFill>
                  </a:rPr>
                  <a:t>p+(r-1)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sim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)</m:t>
                        </m:r>
                      </m:e>
                    </m:acc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 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altLang="zh-TW" i="1" dirty="0">
                        <a:solidFill>
                          <a:srgbClr val="FF0000"/>
                        </a:solidFill>
                      </a:rPr>
                      <m:t>·</m:t>
                    </m:r>
                  </m:oMath>
                </a14:m>
                <a:r>
                  <a:rPr lang="en-US" altLang="zh-TW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.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 r="-1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7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User Model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Incorporating Overlap</a:t>
                </a:r>
              </a:p>
              <a:p>
                <a:pPr lvl="1"/>
                <a:r>
                  <a:rPr lang="en-US" altLang="zh-TW" dirty="0" smtClean="0"/>
                  <a:t>Say the </a:t>
                </a:r>
                <a:r>
                  <a:rPr lang="en-US" altLang="zh-TW" dirty="0"/>
                  <a:t>object c appears in multiple association 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,. </a:t>
                </a:r>
                <a:r>
                  <a:rPr lang="en-US" altLang="zh-TW" dirty="0"/>
                  <a:t>. . </a:t>
                </a:r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/>
                  <a:t>W</a:t>
                </a:r>
                <a:r>
                  <a:rPr lang="en-US" altLang="zh-TW" dirty="0" smtClean="0"/>
                  <a:t>e </a:t>
                </a:r>
                <a:r>
                  <a:rPr lang="en-US" altLang="zh-TW" dirty="0"/>
                  <a:t>get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400" dirty="0" smtClean="0"/>
                  <a:t> </a:t>
                </a:r>
                <a:r>
                  <a:rPr lang="en-US" altLang="zh-TW" dirty="0"/>
                  <a:t>that c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= </a:t>
                </a:r>
                <a:r>
                  <a:rPr lang="en-US" altLang="zh-TW" dirty="0"/>
                  <a:t>p+(r-1)·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dirty="0"/>
                          <m:t>sim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sSub>
                          <m:sSubPr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e>
                    </m:acc>
                  </m:oMath>
                </a14:m>
                <a:r>
                  <a:rPr lang="en-US" altLang="zh-TW" dirty="0"/>
                  <a:t> 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altLang="zh-TW" dirty="0"/>
                      <m:t>·</m:t>
                    </m:r>
                  </m:oMath>
                </a14:m>
                <a:r>
                  <a:rPr lang="en-US" altLang="zh-TW" dirty="0"/>
                  <a:t>p,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= p+(r-1)·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dirty="0"/>
                          <m:t>sim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e>
                    </m:acc>
                  </m:oMath>
                </a14:m>
                <a:r>
                  <a:rPr lang="en-US" altLang="zh-TW" dirty="0"/>
                  <a:t> 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altLang="zh-TW" dirty="0"/>
                      <m:t>·</m:t>
                    </m:r>
                  </m:oMath>
                </a14:m>
                <a:r>
                  <a:rPr lang="en-US" altLang="zh-TW" dirty="0" smtClean="0"/>
                  <a:t>p etc</a:t>
                </a:r>
                <a:r>
                  <a:rPr lang="en-US" altLang="zh-TW" dirty="0"/>
                  <a:t>.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assume the object will not be </a:t>
                </a:r>
                <a:r>
                  <a:rPr lang="en-US" altLang="zh-TW" dirty="0" smtClean="0"/>
                  <a:t>of interest </a:t>
                </a:r>
                <a:r>
                  <a:rPr lang="en-US" altLang="zh-TW" dirty="0"/>
                  <a:t>if it is not of interest as each tag is considered, i.e., </a:t>
                </a:r>
                <a:r>
                  <a:rPr lang="en-US" altLang="zh-TW" dirty="0" smtClean="0"/>
                  <a:t>with probability </a:t>
                </a:r>
                <a:r>
                  <a:rPr lang="en-US" altLang="zh-TW" dirty="0"/>
                  <a:t>(</a:t>
                </a:r>
                <a:r>
                  <a:rPr lang="en-US" altLang="zh-TW" dirty="0" smtClean="0"/>
                  <a:t>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  <a:r>
                  <a:rPr lang="en-US" altLang="zh-TW" dirty="0"/>
                  <a:t> ·</a:t>
                </a:r>
                <a:r>
                  <a:rPr lang="en-US" altLang="zh-TW" dirty="0" smtClean="0"/>
                  <a:t>(1-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  <a:r>
                  <a:rPr lang="en-US" altLang="zh-TW" dirty="0"/>
                  <a:t> ·</a:t>
                </a:r>
                <a:r>
                  <a:rPr lang="en-US" altLang="zh-TW" dirty="0" smtClean="0"/>
                  <a:t>…(1-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dirty="0" smtClean="0"/>
                  <a:t>).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probability the </a:t>
                </a:r>
                <a:r>
                  <a:rPr lang="en-US" altLang="zh-TW" dirty="0"/>
                  <a:t>object is of interest is </a:t>
                </a:r>
                <a:r>
                  <a:rPr lang="en-US" altLang="zh-TW" dirty="0" smtClean="0"/>
                  <a:t>1-</a:t>
                </a:r>
                <a:r>
                  <a:rPr lang="en-US" altLang="zh-TW" dirty="0"/>
                  <a:t>(1-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) ·(1-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) ·…(1-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/>
                  <a:t> </a:t>
                </a:r>
                <a:r>
                  <a:rPr lang="en-US" altLang="zh-TW" dirty="0" smtClean="0"/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 r="-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3914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4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zh-TW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resent </a:t>
            </a:r>
            <a:r>
              <a:rPr lang="en-US" altLang="zh-TW" dirty="0"/>
              <a:t>a formal </a:t>
            </a:r>
            <a:r>
              <a:rPr lang="en-US" altLang="zh-TW" dirty="0">
                <a:solidFill>
                  <a:srgbClr val="FF0000"/>
                </a:solidFill>
              </a:rPr>
              <a:t>system model </a:t>
            </a:r>
            <a:r>
              <a:rPr lang="en-US" altLang="zh-TW" dirty="0"/>
              <a:t>for </a:t>
            </a:r>
            <a:r>
              <a:rPr lang="en-US" altLang="zh-TW" dirty="0" smtClean="0"/>
              <a:t>reasoning about </a:t>
            </a:r>
            <a:r>
              <a:rPr lang="en-US" altLang="zh-TW" dirty="0"/>
              <a:t>tag clouds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P</a:t>
            </a:r>
            <a:r>
              <a:rPr lang="en-US" altLang="zh-TW" dirty="0" smtClean="0"/>
              <a:t>resent </a:t>
            </a:r>
            <a:r>
              <a:rPr lang="en-US" altLang="zh-TW" dirty="0">
                <a:solidFill>
                  <a:srgbClr val="FF0000"/>
                </a:solidFill>
              </a:rPr>
              <a:t>metrics</a:t>
            </a:r>
            <a:r>
              <a:rPr lang="en-US" altLang="zh-TW" dirty="0"/>
              <a:t> that capture the </a:t>
            </a:r>
            <a:r>
              <a:rPr lang="en-US" altLang="zh-TW" dirty="0" smtClean="0"/>
              <a:t>structural properties </a:t>
            </a:r>
            <a:r>
              <a:rPr lang="en-US" altLang="zh-TW" dirty="0"/>
              <a:t>of a tag </a:t>
            </a:r>
            <a:r>
              <a:rPr lang="en-US" altLang="zh-TW" dirty="0" smtClean="0"/>
              <a:t>cloud.</a:t>
            </a:r>
          </a:p>
          <a:p>
            <a:r>
              <a:rPr lang="en-US" altLang="zh-TW" dirty="0"/>
              <a:t>P</a:t>
            </a:r>
            <a:r>
              <a:rPr lang="en-US" altLang="zh-TW" dirty="0" smtClean="0"/>
              <a:t>resent </a:t>
            </a:r>
            <a:r>
              <a:rPr lang="en-US" altLang="zh-TW" dirty="0"/>
              <a:t>a set of tag </a:t>
            </a:r>
            <a:r>
              <a:rPr lang="en-US" altLang="zh-TW" dirty="0" smtClean="0"/>
              <a:t>selection </a:t>
            </a:r>
            <a:r>
              <a:rPr lang="en-US" altLang="zh-TW" dirty="0" smtClean="0">
                <a:solidFill>
                  <a:srgbClr val="FF0000"/>
                </a:solidFill>
              </a:rPr>
              <a:t>algorithms</a:t>
            </a:r>
            <a:r>
              <a:rPr lang="en-US" altLang="zh-TW" dirty="0" smtClean="0"/>
              <a:t> </a:t>
            </a:r>
            <a:r>
              <a:rPr lang="en-US" altLang="zh-TW" dirty="0"/>
              <a:t>that are used in current sites (e.g., </a:t>
            </a:r>
            <a:r>
              <a:rPr lang="en-US" altLang="zh-TW" dirty="0" err="1" smtClean="0"/>
              <a:t>del.icio.us,Flickr</a:t>
            </a:r>
            <a:r>
              <a:rPr lang="en-US" altLang="zh-TW" dirty="0" smtClean="0"/>
              <a:t>…).</a:t>
            </a:r>
          </a:p>
          <a:p>
            <a:r>
              <a:rPr lang="en-US" altLang="zh-TW" dirty="0"/>
              <a:t>D</a:t>
            </a:r>
            <a:r>
              <a:rPr lang="en-US" altLang="zh-TW" dirty="0" smtClean="0"/>
              <a:t>evise </a:t>
            </a:r>
            <a:r>
              <a:rPr lang="en-US" altLang="zh-TW" dirty="0"/>
              <a:t>a </a:t>
            </a:r>
            <a:r>
              <a:rPr lang="en-US" altLang="zh-TW" dirty="0" smtClean="0"/>
              <a:t>new </a:t>
            </a:r>
            <a:r>
              <a:rPr lang="en-US" altLang="zh-TW" dirty="0"/>
              <a:t>integrated </a:t>
            </a:r>
            <a:r>
              <a:rPr lang="en-US" altLang="zh-TW" dirty="0" smtClean="0">
                <a:solidFill>
                  <a:srgbClr val="FF0000"/>
                </a:solidFill>
              </a:rPr>
              <a:t>user model </a:t>
            </a:r>
            <a:r>
              <a:rPr lang="en-US" altLang="zh-TW" dirty="0" smtClean="0"/>
              <a:t>that </a:t>
            </a:r>
            <a:r>
              <a:rPr lang="en-US" altLang="zh-TW" dirty="0"/>
              <a:t>is specifically tailored </a:t>
            </a:r>
            <a:r>
              <a:rPr lang="en-US" altLang="zh-TW" dirty="0" smtClean="0"/>
              <a:t>for tag </a:t>
            </a:r>
            <a:r>
              <a:rPr lang="en-US" altLang="zh-TW" dirty="0"/>
              <a:t>cloud </a:t>
            </a:r>
            <a:r>
              <a:rPr lang="en-US" altLang="zh-TW" dirty="0" smtClean="0"/>
              <a:t>evaluation.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dirty="0" smtClean="0">
                <a:solidFill>
                  <a:srgbClr val="FF0000"/>
                </a:solidFill>
              </a:rPr>
              <a:t>valuate</a:t>
            </a:r>
            <a:r>
              <a:rPr lang="en-US" altLang="zh-TW" dirty="0" smtClean="0"/>
              <a:t> the algorithms </a:t>
            </a:r>
            <a:r>
              <a:rPr lang="en-US" altLang="zh-TW" dirty="0"/>
              <a:t>under this user model</a:t>
            </a:r>
            <a:r>
              <a:rPr lang="en-US" altLang="zh-TW" dirty="0" smtClean="0"/>
              <a:t>, using two </a:t>
            </a:r>
            <a:r>
              <a:rPr lang="en-US" altLang="zh-TW" dirty="0"/>
              <a:t>datasets: </a:t>
            </a:r>
            <a:r>
              <a:rPr lang="en-US" altLang="zh-TW" dirty="0" err="1"/>
              <a:t>CourseRank</a:t>
            </a:r>
            <a:r>
              <a:rPr lang="en-US" altLang="zh-TW" dirty="0"/>
              <a:t> (a Stanford social tool containing </a:t>
            </a:r>
            <a:r>
              <a:rPr lang="en-US" altLang="zh-TW" dirty="0" smtClean="0"/>
              <a:t>information about </a:t>
            </a:r>
            <a:r>
              <a:rPr lang="en-US" altLang="zh-TW" dirty="0"/>
              <a:t>courses) and del.icio.us (a social </a:t>
            </a:r>
            <a:r>
              <a:rPr lang="en-US" altLang="zh-TW" dirty="0" smtClean="0"/>
              <a:t>bookmarking site</a:t>
            </a:r>
            <a:r>
              <a:rPr lang="en-US" altLang="zh-TW" dirty="0"/>
              <a:t>).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8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ahoma" pitchFamily="34" charset="0"/>
                <a:ea typeface="Tahoma" pitchFamily="34" charset="0"/>
                <a:cs typeface="Tahoma" pitchFamily="34" charset="0"/>
              </a:rPr>
              <a:t>User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Taking into account </a:t>
            </a:r>
            <a:r>
              <a:rPr lang="en-US" altLang="zh-TW" dirty="0" smtClean="0"/>
              <a:t>scores</a:t>
            </a:r>
          </a:p>
          <a:p>
            <a:pPr lvl="1"/>
            <a:r>
              <a:rPr lang="en-US" altLang="zh-TW" dirty="0" err="1" smtClean="0"/>
              <a:t>Pr</a:t>
            </a:r>
            <a:r>
              <a:rPr lang="en-US" altLang="zh-TW" dirty="0" smtClean="0"/>
              <a:t>[c] : for </a:t>
            </a:r>
            <a:r>
              <a:rPr lang="en-US" altLang="zh-TW" dirty="0"/>
              <a:t>each object c its probability </a:t>
            </a:r>
            <a:r>
              <a:rPr lang="en-US" altLang="zh-TW" dirty="0" smtClean="0"/>
              <a:t>of being </a:t>
            </a:r>
            <a:r>
              <a:rPr lang="en-US" altLang="zh-TW" dirty="0"/>
              <a:t>of interest to the </a:t>
            </a:r>
            <a:r>
              <a:rPr lang="en-US" altLang="zh-TW" dirty="0" smtClean="0"/>
              <a:t>user.</a:t>
            </a:r>
          </a:p>
          <a:p>
            <a:pPr lvl="1"/>
            <a:r>
              <a:rPr lang="en-US" altLang="zh-TW" dirty="0" err="1"/>
              <a:t>Pr</a:t>
            </a:r>
            <a:r>
              <a:rPr lang="en-US" altLang="zh-TW" dirty="0"/>
              <a:t>[c</a:t>
            </a:r>
            <a:r>
              <a:rPr lang="en-US" altLang="zh-TW" dirty="0" smtClean="0"/>
              <a:t>]’ : </a:t>
            </a:r>
            <a:r>
              <a:rPr lang="en-US" altLang="zh-TW" dirty="0"/>
              <a:t>the final </a:t>
            </a:r>
            <a:r>
              <a:rPr lang="en-US" altLang="zh-TW" dirty="0" smtClean="0"/>
              <a:t>probability</a:t>
            </a:r>
            <a:r>
              <a:rPr lang="en-US" altLang="zh-TW" dirty="0"/>
              <a:t> by first multiplying every </a:t>
            </a:r>
            <a:r>
              <a:rPr lang="en-US" altLang="zh-TW" dirty="0" err="1"/>
              <a:t>Pr</a:t>
            </a:r>
            <a:r>
              <a:rPr lang="en-US" altLang="zh-TW" dirty="0"/>
              <a:t>[c] with </a:t>
            </a:r>
            <a:r>
              <a:rPr lang="en-US" altLang="zh-TW" dirty="0" smtClean="0"/>
              <a:t>s(q, </a:t>
            </a:r>
            <a:r>
              <a:rPr lang="en-US" altLang="zh-TW" dirty="0"/>
              <a:t>c</a:t>
            </a:r>
            <a:r>
              <a:rPr lang="en-US" altLang="zh-TW" dirty="0" smtClean="0"/>
              <a:t>).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24193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2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Experimental </a:t>
            </a:r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Evaluation</a:t>
            </a:r>
            <a:endParaRPr lang="zh-TW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Goal </a:t>
            </a:r>
            <a:r>
              <a:rPr lang="en-US" altLang="zh-TW" dirty="0" smtClean="0"/>
              <a:t>: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Evaluate</a:t>
            </a:r>
            <a:r>
              <a:rPr lang="en-US" altLang="zh-TW" dirty="0" smtClean="0"/>
              <a:t> </a:t>
            </a:r>
            <a:r>
              <a:rPr lang="en-US" altLang="zh-TW" dirty="0"/>
              <a:t>the algorithms under this user model, using two datasets: </a:t>
            </a:r>
            <a:r>
              <a:rPr lang="en-US" altLang="zh-TW" dirty="0" err="1"/>
              <a:t>CourseRank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/>
              <a:t>del.icio.us 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/>
          </a:p>
          <a:p>
            <a:r>
              <a:rPr lang="en-US" altLang="zh-TW" dirty="0" err="1"/>
              <a:t>CourseRank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A set </a:t>
            </a:r>
            <a:r>
              <a:rPr lang="en-US" altLang="zh-TW" dirty="0"/>
              <a:t>of 18,774 courses </a:t>
            </a:r>
            <a:r>
              <a:rPr lang="en-US" altLang="zh-TW" dirty="0" smtClean="0"/>
              <a:t>that Stanford </a:t>
            </a:r>
            <a:r>
              <a:rPr lang="en-US" altLang="zh-TW" dirty="0"/>
              <a:t>University offers annually.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Each </a:t>
            </a:r>
            <a:r>
              <a:rPr lang="en-US" altLang="zh-TW" dirty="0"/>
              <a:t>course represents an </a:t>
            </a:r>
            <a:r>
              <a:rPr lang="en-US" altLang="zh-TW" dirty="0" smtClean="0"/>
              <a:t>object in </a:t>
            </a:r>
            <a:r>
              <a:rPr lang="en-US" altLang="zh-TW" dirty="0"/>
              <a:t>C.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We </a:t>
            </a:r>
            <a:r>
              <a:rPr lang="en-US" altLang="zh-TW" dirty="0"/>
              <a:t>consider all the words in the course title, course </a:t>
            </a:r>
            <a:r>
              <a:rPr lang="en-US" altLang="zh-TW" dirty="0" smtClean="0"/>
              <a:t>description and </a:t>
            </a:r>
            <a:r>
              <a:rPr lang="en-US" altLang="zh-TW" dirty="0"/>
              <a:t>user comments to be the tags for the object, except </a:t>
            </a:r>
            <a:r>
              <a:rPr lang="en-US" altLang="zh-TW" dirty="0" smtClean="0"/>
              <a:t>for stop </a:t>
            </a:r>
            <a:r>
              <a:rPr lang="en-US" altLang="zh-TW" dirty="0"/>
              <a:t>words and terms </a:t>
            </a:r>
            <a:r>
              <a:rPr lang="en-US" altLang="zh-TW" dirty="0" smtClean="0"/>
              <a:t>are </a:t>
            </a:r>
            <a:r>
              <a:rPr lang="en-US" altLang="zh-TW" dirty="0"/>
              <a:t>very </a:t>
            </a:r>
            <a:r>
              <a:rPr lang="en-US" altLang="zh-TW" dirty="0" smtClean="0"/>
              <a:t>frequent and </a:t>
            </a:r>
            <a:r>
              <a:rPr lang="en-US" altLang="zh-TW" dirty="0"/>
              <a:t>do not describe the content of the course.</a:t>
            </a:r>
          </a:p>
          <a:p>
            <a:r>
              <a:rPr lang="en-US" altLang="zh-TW" dirty="0" smtClean="0"/>
              <a:t>del.icio.us</a:t>
            </a:r>
            <a:r>
              <a:rPr lang="en-US" altLang="zh-TW" dirty="0"/>
              <a:t>: </a:t>
            </a:r>
            <a:endParaRPr lang="en-US" altLang="zh-TW" dirty="0" smtClean="0"/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onsists </a:t>
            </a:r>
            <a:r>
              <a:rPr lang="en-US" altLang="zh-TW" dirty="0"/>
              <a:t>of </a:t>
            </a:r>
            <a:r>
              <a:rPr lang="en-US" altLang="zh-TW" dirty="0" err="1"/>
              <a:t>urls</a:t>
            </a:r>
            <a:r>
              <a:rPr lang="en-US" altLang="zh-TW" dirty="0"/>
              <a:t> and </a:t>
            </a:r>
            <a:r>
              <a:rPr lang="en-US" altLang="zh-TW" dirty="0" smtClean="0"/>
              <a:t>the tags </a:t>
            </a:r>
            <a:r>
              <a:rPr lang="en-US" altLang="zh-TW" dirty="0"/>
              <a:t>that the users assigned to them on del.icio.us. Our </a:t>
            </a:r>
            <a:r>
              <a:rPr lang="en-US" altLang="zh-TW" dirty="0" smtClean="0"/>
              <a:t>dataset contains </a:t>
            </a:r>
            <a:r>
              <a:rPr lang="en-US" altLang="zh-TW" dirty="0"/>
              <a:t>a month worth of data (May 25, 2007–June 26, 2007); </a:t>
            </a:r>
            <a:r>
              <a:rPr lang="en-US" altLang="zh-TW" dirty="0" smtClean="0"/>
              <a:t>we randomly </a:t>
            </a:r>
            <a:r>
              <a:rPr lang="en-US" altLang="zh-TW" dirty="0"/>
              <a:t>sampled 100,000 </a:t>
            </a:r>
            <a:r>
              <a:rPr lang="en-US" altLang="zh-TW" dirty="0" err="1"/>
              <a:t>urls</a:t>
            </a:r>
            <a:r>
              <a:rPr lang="en-US" altLang="zh-TW" dirty="0"/>
              <a:t> and all the tags that were </a:t>
            </a:r>
            <a:r>
              <a:rPr lang="en-US" altLang="zh-TW" dirty="0" smtClean="0"/>
              <a:t>assigned to </a:t>
            </a:r>
            <a:r>
              <a:rPr lang="en-US" altLang="zh-TW" dirty="0"/>
              <a:t>these 100,000 </a:t>
            </a:r>
            <a:r>
              <a:rPr lang="en-US" altLang="zh-TW" dirty="0" err="1"/>
              <a:t>urls</a:t>
            </a:r>
            <a:r>
              <a:rPr lang="en-US" altLang="zh-TW" dirty="0"/>
              <a:t> during that month.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3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78511"/>
            <a:ext cx="47148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流程圖: 程序 3"/>
          <p:cNvSpPr/>
          <p:nvPr/>
        </p:nvSpPr>
        <p:spPr>
          <a:xfrm>
            <a:off x="827584" y="1664952"/>
            <a:ext cx="2016224" cy="72008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Box plot</a:t>
            </a:r>
            <a:endParaRPr lang="zh-TW" altLang="en-US" sz="24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2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0099"/>
            <a:ext cx="47625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流程圖: 程序 5"/>
          <p:cNvSpPr/>
          <p:nvPr/>
        </p:nvSpPr>
        <p:spPr>
          <a:xfrm>
            <a:off x="5580112" y="1124744"/>
            <a:ext cx="2481741" cy="864096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The algorithms impact </a:t>
            </a:r>
            <a:endParaRPr lang="en-US" altLang="zh-TW" dirty="0" smtClean="0"/>
          </a:p>
          <a:p>
            <a:r>
              <a:rPr lang="en-US" altLang="zh-TW" dirty="0" smtClean="0"/>
              <a:t>metrics differently</a:t>
            </a:r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72" y="2420888"/>
            <a:ext cx="41935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3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Experimental Evaluation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Algorithms impact failure probability </a:t>
            </a:r>
            <a:r>
              <a:rPr lang="en-US" altLang="zh-TW" dirty="0" smtClean="0"/>
              <a:t>differently</a:t>
            </a:r>
          </a:p>
          <a:p>
            <a:pPr lvl="1"/>
            <a:r>
              <a:rPr lang="en-US" altLang="zh-TW" dirty="0"/>
              <a:t>The lower the failure </a:t>
            </a:r>
            <a:r>
              <a:rPr lang="en-US" altLang="zh-TW" dirty="0" smtClean="0"/>
              <a:t>probability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en-US" altLang="zh-TW" dirty="0"/>
              <a:t>, the more likely it is that one of the displayed tags </a:t>
            </a:r>
            <a:r>
              <a:rPr lang="en-US" altLang="zh-TW" dirty="0" smtClean="0"/>
              <a:t>will</a:t>
            </a:r>
            <a:r>
              <a:rPr lang="zh-TW" altLang="en-US" dirty="0" smtClean="0"/>
              <a:t> </a:t>
            </a:r>
            <a:r>
              <a:rPr lang="en-US" altLang="zh-TW" dirty="0" smtClean="0"/>
              <a:t>lead </a:t>
            </a:r>
            <a:r>
              <a:rPr lang="en-US" altLang="zh-TW" dirty="0"/>
              <a:t>to an object of interest</a:t>
            </a:r>
            <a:r>
              <a:rPr lang="en-US" altLang="zh-TW" dirty="0" smtClean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7258998" cy="330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2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Experimental Evaluation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 the ordering of the algorithms </a:t>
            </a:r>
            <a:r>
              <a:rPr lang="en-US" altLang="zh-TW" dirty="0" smtClean="0"/>
              <a:t>change for </a:t>
            </a:r>
            <a:r>
              <a:rPr lang="en-US" altLang="zh-TW" dirty="0"/>
              <a:t>different extent and r </a:t>
            </a:r>
            <a:r>
              <a:rPr lang="en-US" altLang="zh-TW" dirty="0" smtClean="0"/>
              <a:t>values.</a:t>
            </a:r>
          </a:p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8" y="2348880"/>
            <a:ext cx="5799039" cy="44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3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Our goal has been to understand the process of building a </a:t>
            </a:r>
            <a:r>
              <a:rPr lang="en-US" altLang="zh-TW" dirty="0" smtClean="0"/>
              <a:t>tag cloud </a:t>
            </a:r>
            <a:r>
              <a:rPr lang="en-US" altLang="zh-TW" dirty="0"/>
              <a:t>for exploring and understanding a set of objects.</a:t>
            </a:r>
            <a:endParaRPr lang="en-US" altLang="zh-TW" dirty="0" smtClean="0"/>
          </a:p>
          <a:p>
            <a:r>
              <a:rPr lang="en-US" altLang="zh-TW" dirty="0" smtClean="0"/>
              <a:t>Under </a:t>
            </a:r>
            <a:r>
              <a:rPr lang="en-US" altLang="zh-TW" dirty="0"/>
              <a:t>our user model, our maximum coverage algorithm, </a:t>
            </a:r>
            <a:r>
              <a:rPr lang="en-US" altLang="zh-TW" dirty="0" smtClean="0"/>
              <a:t>COV seems </a:t>
            </a:r>
            <a:r>
              <a:rPr lang="en-US" altLang="zh-TW" dirty="0"/>
              <a:t>to be a very good choice for most </a:t>
            </a:r>
            <a:r>
              <a:rPr lang="en-US" altLang="zh-TW" dirty="0" smtClean="0"/>
              <a:t>scenarios.</a:t>
            </a:r>
          </a:p>
          <a:p>
            <a:r>
              <a:rPr lang="en-US" altLang="zh-TW" dirty="0" smtClean="0"/>
              <a:t>Our </a:t>
            </a:r>
            <a:r>
              <a:rPr lang="en-US" altLang="zh-TW" dirty="0"/>
              <a:t>user model is a useful tool for identifying tag clouds </a:t>
            </a:r>
            <a:r>
              <a:rPr lang="en-US" altLang="zh-TW" dirty="0" smtClean="0"/>
              <a:t>preferred by </a:t>
            </a:r>
            <a:r>
              <a:rPr lang="en-US" altLang="zh-TW" dirty="0"/>
              <a:t>users.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1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990600"/>
          </a:xfrm>
        </p:spPr>
        <p:txBody>
          <a:bodyPr/>
          <a:lstStyle/>
          <a:p>
            <a:pPr algn="ctr"/>
            <a:r>
              <a:rPr lang="en-US" altLang="zh-TW" dirty="0" smtClean="0"/>
              <a:t>3Q 4 UR ATTENTION !!!!!!!!!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0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Algorithms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10544"/>
            <a:ext cx="6120038" cy="421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7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What’s Tag Cloud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FF0000"/>
                </a:solidFill>
              </a:rPr>
              <a:t>tag cloud </a:t>
            </a:r>
            <a:r>
              <a:rPr lang="en-US" altLang="zh-TW" dirty="0" smtClean="0"/>
              <a:t>is a visual depiction of text content .</a:t>
            </a:r>
          </a:p>
          <a:p>
            <a:r>
              <a:rPr lang="en-US" altLang="zh-TW" dirty="0"/>
              <a:t>Tag cloud have been used in </a:t>
            </a:r>
            <a:r>
              <a:rPr lang="en-US" altLang="zh-TW" dirty="0">
                <a:solidFill>
                  <a:srgbClr val="FF0000"/>
                </a:solidFill>
              </a:rPr>
              <a:t>social information sharing sites</a:t>
            </a:r>
            <a:r>
              <a:rPr lang="en-US" altLang="zh-TW" dirty="0"/>
              <a:t>, including personal and commercial web pages, blogs, and search engines, such as Flickr and del.icio.us.</a:t>
            </a:r>
          </a:p>
          <a:p>
            <a:r>
              <a:rPr lang="en-US" altLang="zh-TW" dirty="0"/>
              <a:t>Tags in tags cloud are extracted from the textual content of the results and are weighted based on their frequencies.</a:t>
            </a:r>
          </a:p>
          <a:p>
            <a:r>
              <a:rPr lang="en-US" altLang="zh-TW" dirty="0"/>
              <a:t>Tags in the cloud are hyperlinks 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1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What’s Tag Cloud</a:t>
            </a:r>
            <a:endParaRPr lang="zh-TW" alt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miks\Pictures\for papper\blog-tag-clou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97" y="1916832"/>
            <a:ext cx="6583816" cy="28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5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What’s Tag Cloud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Goal :</a:t>
            </a:r>
          </a:p>
          <a:p>
            <a:pPr lvl="1"/>
            <a:r>
              <a:rPr lang="en-US" altLang="zh-TW" dirty="0"/>
              <a:t>To summarize the available data so the user can better understand what is at his </a:t>
            </a:r>
            <a:r>
              <a:rPr lang="en-US" altLang="zh-TW" dirty="0" smtClean="0"/>
              <a:t>use.</a:t>
            </a:r>
            <a:endParaRPr lang="en-US" altLang="zh-TW" dirty="0"/>
          </a:p>
          <a:p>
            <a:pPr lvl="1"/>
            <a:r>
              <a:rPr lang="en-US" altLang="zh-TW" dirty="0"/>
              <a:t>To help users discover unexpected information of interest.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1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System M</a:t>
            </a:r>
            <a:r>
              <a:rPr lang="en-US" altLang="zh-TW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odel</a:t>
            </a:r>
            <a:endParaRPr lang="zh-TW" altLang="en-US" b="1" dirty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Goal: </a:t>
                </a:r>
              </a:p>
              <a:p>
                <a:pPr lvl="1"/>
                <a:r>
                  <a:rPr lang="en-US" altLang="zh-TW" dirty="0" smtClean="0"/>
                  <a:t>Present </a:t>
                </a:r>
                <a:r>
                  <a:rPr lang="en-US" altLang="zh-TW" dirty="0"/>
                  <a:t>a formal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system model </a:t>
                </a:r>
                <a:r>
                  <a:rPr lang="en-US" altLang="zh-TW" dirty="0"/>
                  <a:t>for reasoning about tag clouds.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/>
                  <a:t>C</a:t>
                </a:r>
                <a:r>
                  <a:rPr lang="en-US" altLang="zh-TW" dirty="0" smtClean="0"/>
                  <a:t>onsider :</a:t>
                </a:r>
              </a:p>
              <a:p>
                <a:pPr lvl="1"/>
                <a:r>
                  <a:rPr lang="en-US" altLang="zh-TW" dirty="0">
                    <a:solidFill>
                      <a:srgbClr val="FF0000"/>
                    </a:solidFill>
                  </a:rPr>
                  <a:t>C </a:t>
                </a:r>
                <a:r>
                  <a:rPr lang="en-US" altLang="zh-TW" dirty="0" smtClean="0"/>
                  <a:t>: A </a:t>
                </a:r>
                <a:r>
                  <a:rPr lang="en-US" altLang="zh-TW" dirty="0"/>
                  <a:t>set </a:t>
                </a:r>
                <a:r>
                  <a:rPr lang="en-US" altLang="zh-TW" dirty="0" smtClean="0"/>
                  <a:t>of </a:t>
                </a:r>
                <a:r>
                  <a:rPr lang="en-US" altLang="zh-TW" dirty="0"/>
                  <a:t>objects (e.g., photos, web pages, </a:t>
                </a:r>
                <a:r>
                  <a:rPr lang="en-US" altLang="zh-TW" dirty="0" err="1" smtClean="0"/>
                  <a:t>etc</a:t>
                </a:r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>
                    <a:solidFill>
                      <a:srgbClr val="FF0000"/>
                    </a:solidFill>
                  </a:rPr>
                  <a:t>T </a:t>
                </a:r>
                <a:r>
                  <a:rPr lang="en-US" altLang="zh-TW" dirty="0" smtClean="0"/>
                  <a:t>: A </a:t>
                </a:r>
                <a:r>
                  <a:rPr lang="en-US" altLang="zh-TW" dirty="0"/>
                  <a:t>set </a:t>
                </a:r>
                <a:r>
                  <a:rPr lang="en-US" altLang="zh-TW" dirty="0" smtClean="0"/>
                  <a:t>of </a:t>
                </a:r>
                <a:r>
                  <a:rPr lang="en-US" altLang="zh-TW" dirty="0"/>
                  <a:t>tags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/>
                  <a:t>A</a:t>
                </a:r>
                <a:r>
                  <a:rPr lang="en-US" altLang="zh-TW" dirty="0" smtClean="0"/>
                  <a:t>ssume </a:t>
                </a:r>
                <a:r>
                  <a:rPr lang="en-US" altLang="zh-TW" dirty="0"/>
                  <a:t>that </a:t>
                </a:r>
                <a:r>
                  <a:rPr lang="en-US" altLang="zh-TW" dirty="0" smtClean="0"/>
                  <a:t>a query </a:t>
                </a:r>
                <a:r>
                  <a:rPr lang="en-US" altLang="zh-TW" dirty="0"/>
                  <a:t>q belongs to </a:t>
                </a:r>
                <a:r>
                  <a:rPr lang="en-US" altLang="zh-TW" dirty="0" smtClean="0"/>
                  <a:t>T.</a:t>
                </a:r>
              </a:p>
              <a:p>
                <a:pPr lvl="1"/>
                <a:r>
                  <a:rPr lang="en-US" altLang="zh-TW" dirty="0"/>
                  <a:t>Given a query q, the set of results is a </a:t>
                </a:r>
                <a:r>
                  <a:rPr lang="en-US" altLang="zh-TW" dirty="0" smtClean="0"/>
                  <a:t>set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rgbClr val="FF0000"/>
                        </a:solidFill>
                      </a:rPr>
                      <m:t>C</m:t>
                    </m:r>
                  </m:oMath>
                </a14:m>
                <a:r>
                  <a:rPr lang="en-US" altLang="zh-TW" dirty="0" smtClean="0"/>
                  <a:t> 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/>
                  <a:t>: </a:t>
                </a:r>
                <a:r>
                  <a:rPr lang="en-US" altLang="zh-TW" dirty="0"/>
                  <a:t>the set of tags that are associated with at least one of the objects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/>
                  <a:t>. So we could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rgbClr val="FF0000"/>
                        </a:solidFill>
                        <a:ea typeface="Cambria Math"/>
                      </a:rPr>
                      <m:t>T</m:t>
                    </m:r>
                  </m:oMath>
                </a14:m>
                <a:r>
                  <a:rPr lang="en-US" altLang="zh-TW" dirty="0"/>
                  <a:t> .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0031600"/>
                  </p:ext>
                </p:extLst>
              </p:nvPr>
            </p:nvGraphicFramePr>
            <p:xfrm>
              <a:off x="899592" y="5517232"/>
              <a:ext cx="6096000" cy="1231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096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DEFINITION 1.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altLang="zh-TW" dirty="0" smtClean="0"/>
                            <a:t>   The association set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zh-TW" altLang="en-US" dirty="0" smtClean="0"/>
                            <a:t> </a:t>
                          </a:r>
                          <a:r>
                            <a:rPr lang="en-US" altLang="zh-TW" dirty="0" smtClean="0"/>
                            <a:t> of a tag t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 smtClean="0"/>
                            <a:t>under query  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altLang="zh-TW" dirty="0" smtClean="0"/>
                            <a:t>   q is the set of objects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altLang="zh-TW" dirty="0" smtClean="0"/>
                            <a:t>associated with tag t .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altLang="zh-TW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0031600"/>
                  </p:ext>
                </p:extLst>
              </p:nvPr>
            </p:nvGraphicFramePr>
            <p:xfrm>
              <a:off x="899592" y="5517232"/>
              <a:ext cx="6096000" cy="1231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096000"/>
                  </a:tblGrid>
                  <a:tr h="123113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" t="-2475" b="-4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611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14206"/>
              </p:ext>
            </p:extLst>
          </p:nvPr>
        </p:nvGraphicFramePr>
        <p:xfrm>
          <a:off x="1907704" y="908720"/>
          <a:ext cx="4920207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0069"/>
                <a:gridCol w="1640069"/>
                <a:gridCol w="1640069"/>
              </a:tblGrid>
              <a:tr h="330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Object1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Object3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B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59632" y="3068959"/>
                <a:ext cx="6552728" cy="322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C: Object 1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Object 2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Object 3</a:t>
                </a:r>
                <a:endParaRPr lang="zh-TW" alt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T : A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B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C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D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TW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/>
                  <a:t>q</a:t>
                </a:r>
                <a:r>
                  <a:rPr lang="en-US" altLang="zh-TW" dirty="0" smtClean="0"/>
                  <a:t> : A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i="1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Object 1</a:t>
                </a:r>
                <a:r>
                  <a:rPr lang="zh-TW" altLang="en-US" dirty="0"/>
                  <a:t>、</a:t>
                </a:r>
                <a:r>
                  <a:rPr lang="en-US" altLang="zh-TW" dirty="0" smtClean="0"/>
                  <a:t>Object 2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i="1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en-US" altLang="zh-TW" dirty="0"/>
                  <a:t> A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C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D</a:t>
                </a:r>
                <a:endParaRPr lang="en-US" altLang="zh-TW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Object 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Object </a:t>
                </a:r>
                <a:r>
                  <a:rPr lang="en-US" altLang="zh-TW" dirty="0" smtClean="0"/>
                  <a:t>2</a:t>
                </a:r>
                <a:endParaRPr lang="zh-TW" altLang="en-US" dirty="0"/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𝐷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: Object </a:t>
                </a:r>
                <a:r>
                  <a:rPr lang="en-US" altLang="zh-TW" dirty="0"/>
                  <a:t>2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zh-TW" alt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zh-TW" alt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68959"/>
                <a:ext cx="6552728" cy="3224985"/>
              </a:xfrm>
              <a:prstGeom prst="rect">
                <a:avLst/>
              </a:prstGeom>
              <a:blipFill rotWithShape="1">
                <a:blip r:embed="rId2"/>
                <a:stretch>
                  <a:fillRect l="-651" t="-9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7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ahoma" pitchFamily="34" charset="0"/>
                <a:ea typeface="Tahoma" pitchFamily="34" charset="0"/>
                <a:cs typeface="Tahoma" pitchFamily="34" charset="0"/>
              </a:rPr>
              <a:t>System Model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i="1" dirty="0" smtClean="0"/>
                  <a:t>partial </a:t>
                </a:r>
                <a:r>
                  <a:rPr lang="en-US" altLang="zh-TW" i="1" dirty="0"/>
                  <a:t>(scoring) function </a:t>
                </a:r>
                <a:r>
                  <a:rPr lang="en-US" altLang="zh-TW" i="1" dirty="0" smtClean="0"/>
                  <a:t>: </a:t>
                </a:r>
                <a:r>
                  <a:rPr lang="en-US" altLang="zh-TW" i="1" dirty="0" smtClean="0">
                    <a:solidFill>
                      <a:srgbClr val="FF0000"/>
                    </a:solidFill>
                  </a:rPr>
                  <a:t>s(q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i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altLang="zh-TW" dirty="0" smtClean="0"/>
                  <a:t>:</a:t>
                </a:r>
                <a:r>
                  <a:rPr lang="en-US" altLang="zh-TW" i="1" dirty="0" smtClean="0"/>
                  <a:t> </a:t>
                </a:r>
                <a:r>
                  <a:rPr lang="en-US" altLang="zh-TW" dirty="0" smtClean="0"/>
                  <a:t>T×C </a:t>
                </a:r>
                <a:r>
                  <a:rPr lang="en-US" altLang="zh-TW" dirty="0"/>
                  <a:t>→</a:t>
                </a:r>
                <a:r>
                  <a:rPr lang="en-US" altLang="zh-TW" dirty="0" smtClean="0"/>
                  <a:t>[0 , </a:t>
                </a:r>
                <a:r>
                  <a:rPr lang="en-US" altLang="zh-TW" dirty="0"/>
                  <a:t>1].</a:t>
                </a:r>
                <a:endParaRPr lang="en-US" altLang="zh-TW" i="1" dirty="0" smtClean="0"/>
              </a:p>
              <a:p>
                <a:pPr lvl="1"/>
                <a:r>
                  <a:rPr lang="en-US" altLang="zh-TW" dirty="0"/>
                  <a:t>For a query q, the scoring </a:t>
                </a:r>
                <a:r>
                  <a:rPr lang="en-US" altLang="zh-TW" dirty="0" smtClean="0"/>
                  <a:t>function establishes </a:t>
                </a:r>
                <a:r>
                  <a:rPr lang="en-US" altLang="zh-TW" dirty="0"/>
                  <a:t>a partial ordering between objects in </a:t>
                </a:r>
                <a:r>
                  <a:rPr lang="en-US" altLang="zh-TW" dirty="0" err="1"/>
                  <a:t>C</a:t>
                </a:r>
                <a:r>
                  <a:rPr lang="en-US" altLang="zh-TW" sz="400" dirty="0" err="1"/>
                  <a:t>q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EX: if </a:t>
                </a:r>
                <a:r>
                  <a:rPr lang="en-US" altLang="zh-TW" i="1" dirty="0" smtClean="0"/>
                  <a:t>s(q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i="1" dirty="0" smtClean="0"/>
                  <a:t>) </a:t>
                </a:r>
                <a:r>
                  <a:rPr lang="en-US" altLang="zh-TW" dirty="0"/>
                  <a:t>&gt; </a:t>
                </a:r>
                <a:r>
                  <a:rPr lang="en-US" altLang="zh-TW" i="1" dirty="0" smtClean="0"/>
                  <a:t>s(q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i="1" dirty="0" smtClean="0"/>
                  <a:t>)</a:t>
                </a:r>
                <a:r>
                  <a:rPr lang="en-US" altLang="zh-TW" dirty="0" smtClean="0"/>
                  <a:t>, then </a:t>
                </a:r>
                <a:r>
                  <a:rPr lang="en-US" altLang="zh-TW" dirty="0" err="1" smtClean="0"/>
                  <a:t>Ci</a:t>
                </a:r>
                <a:r>
                  <a:rPr lang="en-US" altLang="zh-TW" dirty="0" smtClean="0"/>
                  <a:t> is </a:t>
                </a:r>
                <a:r>
                  <a:rPr lang="en-US" altLang="zh-TW" dirty="0"/>
                  <a:t>ranked </a:t>
                </a:r>
                <a:r>
                  <a:rPr lang="en-US" altLang="zh-TW" dirty="0" smtClean="0"/>
                  <a:t>higher than </a:t>
                </a:r>
                <a:r>
                  <a:rPr lang="en-US" altLang="zh-TW" dirty="0" err="1" smtClean="0"/>
                  <a:t>Cj</a:t>
                </a:r>
                <a:r>
                  <a:rPr lang="en-US" altLang="zh-TW" dirty="0" smtClean="0"/>
                  <a:t> .</a:t>
                </a:r>
                <a:endParaRPr lang="en-US" altLang="zh-TW" i="1" dirty="0"/>
              </a:p>
              <a:p>
                <a:r>
                  <a:rPr lang="en-US" altLang="zh-TW" i="1" dirty="0"/>
                  <a:t>similarity </a:t>
                </a:r>
                <a:r>
                  <a:rPr lang="en-US" altLang="zh-TW" i="1" dirty="0" smtClean="0"/>
                  <a:t>function : </a:t>
                </a:r>
                <a:r>
                  <a:rPr lang="en-US" altLang="zh-TW" i="1" dirty="0" smtClean="0">
                    <a:solidFill>
                      <a:srgbClr val="FF0000"/>
                    </a:solidFill>
                  </a:rPr>
                  <a:t>sim(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i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altLang="zh-TW" dirty="0" smtClean="0"/>
                  <a:t>: </a:t>
                </a:r>
                <a:r>
                  <a:rPr lang="en-US" altLang="zh-TW" dirty="0"/>
                  <a:t>C</a:t>
                </a:r>
                <a:r>
                  <a:rPr lang="en-US" altLang="zh-TW" dirty="0" smtClean="0"/>
                  <a:t>×C </a:t>
                </a:r>
                <a:r>
                  <a:rPr lang="en-US" altLang="zh-TW" dirty="0"/>
                  <a:t>→[0 , 1</a:t>
                </a:r>
                <a:r>
                  <a:rPr lang="en-US" altLang="zh-TW" dirty="0" smtClean="0"/>
                  <a:t>].</a:t>
                </a:r>
              </a:p>
              <a:p>
                <a:pPr lvl="1"/>
                <a:r>
                  <a:rPr lang="en-US" altLang="zh-TW" dirty="0"/>
                  <a:t>The higher the value of </a:t>
                </a:r>
                <a:r>
                  <a:rPr lang="en-US" altLang="zh-TW" i="1" dirty="0" err="1" smtClean="0"/>
                  <a:t>sim</a:t>
                </a:r>
                <a:r>
                  <a:rPr lang="en-US" altLang="zh-TW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i="1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i="1" dirty="0" smtClean="0"/>
                  <a:t>) </a:t>
                </a:r>
                <a:r>
                  <a:rPr lang="en-US" altLang="zh-TW" dirty="0"/>
                  <a:t>is, the more similar </a:t>
                </a:r>
                <a:r>
                  <a:rPr lang="en-US" altLang="zh-TW" dirty="0" smtClean="0"/>
                  <a:t>the two </a:t>
                </a:r>
                <a:r>
                  <a:rPr lang="en-US" altLang="zh-TW" dirty="0"/>
                  <a:t>objects are.</a:t>
                </a:r>
                <a:endParaRPr lang="en-US" altLang="zh-TW" i="1" dirty="0"/>
              </a:p>
              <a:p>
                <a:endParaRPr lang="en-US" altLang="zh-TW" i="1" dirty="0" smtClean="0"/>
              </a:p>
              <a:p>
                <a:pPr lvl="1"/>
                <a:endParaRPr lang="en-US" altLang="zh-TW" i="1" dirty="0" smtClean="0"/>
              </a:p>
              <a:p>
                <a:endParaRPr lang="en-US" altLang="zh-TW" i="1" dirty="0" smtClean="0"/>
              </a:p>
              <a:p>
                <a:pPr marL="274320" lvl="1" indent="0">
                  <a:buNone/>
                </a:pPr>
                <a:endParaRPr lang="en-US" altLang="zh-TW" i="1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8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7481</TotalTime>
  <Words>3453</Words>
  <Application>Microsoft Office PowerPoint</Application>
  <PresentationFormat>如螢幕大小 (4:3)</PresentationFormat>
  <Paragraphs>470</Paragraphs>
  <Slides>38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清晰度</vt:lpstr>
      <vt:lpstr>On the selection of tags for tag clouds (WSDM11)</vt:lpstr>
      <vt:lpstr>Preview </vt:lpstr>
      <vt:lpstr>Introduction</vt:lpstr>
      <vt:lpstr>What’s Tag Cloud</vt:lpstr>
      <vt:lpstr>What’s Tag Cloud</vt:lpstr>
      <vt:lpstr>What’s Tag Cloud</vt:lpstr>
      <vt:lpstr>System Model</vt:lpstr>
      <vt:lpstr>PowerPoint 簡報</vt:lpstr>
      <vt:lpstr>System Model</vt:lpstr>
      <vt:lpstr>Metrics</vt:lpstr>
      <vt:lpstr>PowerPoint 簡報</vt:lpstr>
      <vt:lpstr>Metrics</vt:lpstr>
      <vt:lpstr>Metrics</vt:lpstr>
      <vt:lpstr>Metrics</vt:lpstr>
      <vt:lpstr>Metrics</vt:lpstr>
      <vt:lpstr>Metrics</vt:lpstr>
      <vt:lpstr>Metrics</vt:lpstr>
      <vt:lpstr>Metrics</vt:lpstr>
      <vt:lpstr>Algorithms</vt:lpstr>
      <vt:lpstr>Algorithms</vt:lpstr>
      <vt:lpstr>Algorithms</vt:lpstr>
      <vt:lpstr>Algorithms</vt:lpstr>
      <vt:lpstr>Algorithms</vt:lpstr>
      <vt:lpstr>User Model</vt:lpstr>
      <vt:lpstr>User Model</vt:lpstr>
      <vt:lpstr>User Model</vt:lpstr>
      <vt:lpstr>User Model</vt:lpstr>
      <vt:lpstr>User Model</vt:lpstr>
      <vt:lpstr>User Model</vt:lpstr>
      <vt:lpstr>User Model</vt:lpstr>
      <vt:lpstr>Experimental Evaluation</vt:lpstr>
      <vt:lpstr>PowerPoint 簡報</vt:lpstr>
      <vt:lpstr>PowerPoint 簡報</vt:lpstr>
      <vt:lpstr>Experimental Evaluation</vt:lpstr>
      <vt:lpstr>Experimental Evaluation</vt:lpstr>
      <vt:lpstr>Conclusions</vt:lpstr>
      <vt:lpstr>3Q 4 UR ATTENTION !!!!!!!!!</vt:lpstr>
      <vt:lpstr>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selection of tags for tag clouds (WSDM11)</dc:title>
  <dc:creator>Miks</dc:creator>
  <cp:lastModifiedBy>Miks</cp:lastModifiedBy>
  <cp:revision>114</cp:revision>
  <cp:lastPrinted>2011-06-20T01:38:10Z</cp:lastPrinted>
  <dcterms:created xsi:type="dcterms:W3CDTF">2011-06-04T10:38:38Z</dcterms:created>
  <dcterms:modified xsi:type="dcterms:W3CDTF">2011-06-20T06:48:56Z</dcterms:modified>
</cp:coreProperties>
</file>